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19" r:id="rId3"/>
    <p:sldId id="298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7" r:id="rId18"/>
    <p:sldId id="338" r:id="rId19"/>
    <p:sldId id="340" r:id="rId20"/>
    <p:sldId id="341" r:id="rId21"/>
    <p:sldId id="339" r:id="rId22"/>
    <p:sldId id="333" r:id="rId23"/>
    <p:sldId id="336" r:id="rId24"/>
    <p:sldId id="334" r:id="rId25"/>
    <p:sldId id="26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6056" autoAdjust="0"/>
  </p:normalViewPr>
  <p:slideViewPr>
    <p:cSldViewPr snapToGrid="0">
      <p:cViewPr varScale="1">
        <p:scale>
          <a:sx n="96" d="100"/>
          <a:sy n="96" d="100"/>
        </p:scale>
        <p:origin x="663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160140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2724" y="4747827"/>
            <a:ext cx="9785235" cy="154323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старший преподаватель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ассистент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ассистент кафедры ИКТ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508" y="2703547"/>
            <a:ext cx="8535022" cy="75840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Указатели, ссылки, массивы.</a:t>
            </a: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Разделение?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96004" y="1176950"/>
            <a:ext cx="3200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С++ память бывает 2х видов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1742" y="2150322"/>
            <a:ext cx="366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Статическая память.</a:t>
            </a:r>
            <a:endParaRPr lang="en-US" dirty="0"/>
          </a:p>
          <a:p>
            <a:endParaRPr lang="en-US" dirty="0"/>
          </a:p>
          <a:p>
            <a:r>
              <a:rPr lang="ru-RU" dirty="0"/>
              <a:t>При статическом выделении памяти, компилятор вычисляет ее количество и по сути вписывает его в код скомпилированной программы. Там хранятся константы, код, литералы и временные значения известные при компиляции.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25989" y="2223337"/>
            <a:ext cx="36632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Динамическая память или куча.</a:t>
            </a:r>
          </a:p>
          <a:p>
            <a:endParaRPr lang="ru-RU" dirty="0"/>
          </a:p>
          <a:p>
            <a:r>
              <a:rPr lang="ru-RU" dirty="0"/>
              <a:t>При динамическом выделении памяти программист самостоятельно создает запрос на выделение, а программа перенаправляет его операционной системе, та в свою очередь, выдает его в, так называемой, куче.</a:t>
            </a:r>
          </a:p>
        </p:txBody>
      </p:sp>
      <p:cxnSp>
        <p:nvCxnSpPr>
          <p:cNvPr id="12" name="Прямая со стрелкой 11"/>
          <p:cNvCxnSpPr>
            <a:cxnSpLocks/>
            <a:stCxn id="9" idx="2"/>
            <a:endCxn id="10" idx="0"/>
          </p:cNvCxnSpPr>
          <p:nvPr/>
        </p:nvCxnSpPr>
        <p:spPr>
          <a:xfrm flipH="1">
            <a:off x="2133372" y="1546282"/>
            <a:ext cx="3962654" cy="604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cxnSpLocks/>
            <a:stCxn id="9" idx="2"/>
            <a:endCxn id="11" idx="0"/>
          </p:cNvCxnSpPr>
          <p:nvPr/>
        </p:nvCxnSpPr>
        <p:spPr>
          <a:xfrm>
            <a:off x="6096026" y="1546282"/>
            <a:ext cx="3661593" cy="677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/>
          <p:cNvGrpSpPr/>
          <p:nvPr/>
        </p:nvGrpSpPr>
        <p:grpSpPr>
          <a:xfrm>
            <a:off x="1454028" y="5226176"/>
            <a:ext cx="5924546" cy="1241792"/>
            <a:chOff x="706169" y="5127838"/>
            <a:chExt cx="5389856" cy="1508352"/>
          </a:xfrm>
        </p:grpSpPr>
        <p:sp>
          <p:nvSpPr>
            <p:cNvPr id="15" name="Прямоугольник 14"/>
            <p:cNvSpPr/>
            <p:nvPr/>
          </p:nvSpPr>
          <p:spPr>
            <a:xfrm>
              <a:off x="706170" y="5127838"/>
              <a:ext cx="5389855" cy="150835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1600"/>
            </a:p>
          </p:txBody>
        </p:sp>
        <p:sp>
          <p:nvSpPr>
            <p:cNvPr id="16" name="Блок-схема: процесс 15"/>
            <p:cNvSpPr/>
            <p:nvPr/>
          </p:nvSpPr>
          <p:spPr>
            <a:xfrm>
              <a:off x="706169" y="5127838"/>
              <a:ext cx="1370498" cy="150835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/>
                <a:t>Код программы</a:t>
              </a:r>
            </a:p>
          </p:txBody>
        </p:sp>
        <p:sp>
          <p:nvSpPr>
            <p:cNvPr id="17" name="Блок-схема: процесс 16"/>
            <p:cNvSpPr/>
            <p:nvPr/>
          </p:nvSpPr>
          <p:spPr>
            <a:xfrm>
              <a:off x="3384599" y="5127838"/>
              <a:ext cx="2711426" cy="150835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/>
                <a:t>Стек</a:t>
              </a:r>
            </a:p>
          </p:txBody>
        </p:sp>
        <p:sp>
          <p:nvSpPr>
            <p:cNvPr id="18" name="Блок-схема: процесс 17"/>
            <p:cNvSpPr/>
            <p:nvPr/>
          </p:nvSpPr>
          <p:spPr>
            <a:xfrm>
              <a:off x="2167267" y="5127838"/>
              <a:ext cx="1126733" cy="150835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/>
                <a:t>Статическая память</a:t>
              </a:r>
            </a:p>
          </p:txBody>
        </p:sp>
      </p:grpSp>
      <p:sp>
        <p:nvSpPr>
          <p:cNvPr id="19" name="Овал 18"/>
          <p:cNvSpPr/>
          <p:nvPr/>
        </p:nvSpPr>
        <p:spPr>
          <a:xfrm>
            <a:off x="7696047" y="4986992"/>
            <a:ext cx="2869949" cy="1720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Куча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4817DE-61EA-4C9C-827C-E96735483228}"/>
              </a:ext>
            </a:extLst>
          </p:cNvPr>
          <p:cNvSpPr txBox="1"/>
          <p:nvPr/>
        </p:nvSpPr>
        <p:spPr>
          <a:xfrm>
            <a:off x="4387862" y="2206738"/>
            <a:ext cx="34162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Стек.</a:t>
            </a:r>
            <a:endParaRPr lang="en-US" dirty="0"/>
          </a:p>
          <a:p>
            <a:endParaRPr lang="en-US" dirty="0"/>
          </a:p>
          <a:p>
            <a:r>
              <a:rPr lang="ru-RU" dirty="0"/>
              <a:t>В стеке выделяются переменные размер которых известен на этапе компиляции программы, но которые относятся к динамической области </a:t>
            </a:r>
            <a:r>
              <a:rPr lang="ru-RU" dirty="0" err="1"/>
              <a:t>визимости,т.е</a:t>
            </a:r>
            <a:r>
              <a:rPr lang="ru-RU" dirty="0"/>
              <a:t>. появляются в процессе работы программы. Ее размер мал, у </a:t>
            </a:r>
            <a:r>
              <a:rPr lang="en-US" dirty="0"/>
              <a:t>win/</a:t>
            </a:r>
            <a:r>
              <a:rPr lang="en-US" dirty="0" err="1"/>
              <a:t>linux</a:t>
            </a:r>
            <a:r>
              <a:rPr lang="en-US" dirty="0"/>
              <a:t> </a:t>
            </a:r>
            <a:r>
              <a:rPr lang="ru-RU" dirty="0"/>
              <a:t>это 8 </a:t>
            </a:r>
            <a:r>
              <a:rPr lang="ru-RU" dirty="0" err="1"/>
              <a:t>мб</a:t>
            </a:r>
            <a:r>
              <a:rPr lang="ru-RU" dirty="0"/>
              <a:t>.</a:t>
            </a: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B9E28620-B264-4E1B-801C-5CF36C96C63D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 flipH="1">
            <a:off x="6095975" y="1546282"/>
            <a:ext cx="51" cy="660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083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Операторы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547388" y="1440243"/>
            <a:ext cx="6669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тип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название переменной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т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ип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dirty="0"/>
              <a:t>(</a:t>
            </a:r>
            <a:r>
              <a:rPr lang="en-US" dirty="0"/>
              <a:t>&lt;</a:t>
            </a:r>
            <a:r>
              <a:rPr lang="ru-RU" dirty="0"/>
              <a:t>значение</a:t>
            </a:r>
            <a:r>
              <a:rPr lang="en-US" dirty="0"/>
              <a:t>&gt;</a:t>
            </a:r>
            <a:r>
              <a:rPr lang="ru-RU" dirty="0"/>
              <a:t>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840867" y="3541586"/>
            <a:ext cx="3857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название переменной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794276" y="2008693"/>
            <a:ext cx="39503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dirty="0"/>
              <a:t>(10)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7224666" y="4058816"/>
            <a:ext cx="30895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 UB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3417" y="1437778"/>
            <a:ext cx="4869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Оператор </a:t>
            </a:r>
            <a:r>
              <a:rPr lang="en-US" dirty="0"/>
              <a:t>new </a:t>
            </a:r>
            <a:r>
              <a:rPr lang="ru-RU" dirty="0"/>
              <a:t>запрашивает выделение памяти в динамической области(куче), после чего операционная система отдает программе указатель на область памяти и устраняется от управления ей до возврата ей управления либо завершения программы.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3417" y="3451366"/>
            <a:ext cx="55876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Оператор </a:t>
            </a:r>
            <a:r>
              <a:rPr lang="en-US" dirty="0"/>
              <a:t>delete </a:t>
            </a:r>
            <a:r>
              <a:rPr lang="ru-RU" dirty="0"/>
              <a:t>освобождает память и возвращает ее управление операционной системе.</a:t>
            </a:r>
          </a:p>
          <a:p>
            <a:endParaRPr lang="ru-RU" dirty="0"/>
          </a:p>
          <a:p>
            <a:r>
              <a:rPr lang="ru-RU" dirty="0"/>
              <a:t>Обращение к памяти по удаленному указателю чревато проблемами, но ни как не запрещается компилятором. 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549064" y="5457624"/>
            <a:ext cx="29635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p4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effectLst/>
                <a:latin typeface="Consolas" panose="020B0609020204030204" pitchFamily="49" charset="0"/>
              </a:rPr>
              <a:t>(1)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*p4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p4;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*p4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512566" y="5734623"/>
            <a:ext cx="10331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1</a:t>
            </a:r>
          </a:p>
          <a:p>
            <a:endParaRPr lang="ru-RU" dirty="0"/>
          </a:p>
          <a:p>
            <a:r>
              <a:rPr lang="ru-RU" dirty="0"/>
              <a:t>7817056</a:t>
            </a: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3612439" y="6657953"/>
            <a:ext cx="39966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3549064" y="6057788"/>
            <a:ext cx="39966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335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Оператор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массив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44685" y="1100571"/>
            <a:ext cx="10467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Логично что массивы возможно выделять как в статической памяти, так и в динамической, однако в памяти они хранятся по разному</a:t>
            </a:r>
            <a:r>
              <a:rPr lang="en-US" dirty="0">
                <a:latin typeface="Calibri" panose="020F0502020204030204" pitchFamily="34" charset="0"/>
              </a:rPr>
              <a:t>:</a:t>
            </a:r>
            <a:endParaRPr lang="ru-RU" dirty="0">
              <a:latin typeface="Calibri" panose="020F050202020403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21" y="3308654"/>
            <a:ext cx="10368000" cy="990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44684" y="1903189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mass_stack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908820" y="1887084"/>
            <a:ext cx="8675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Выделение памяти под массив в стеке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444684" y="2581764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mass_heap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175192" y="2597869"/>
            <a:ext cx="7409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Выделение памяти под массив в куче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20484" y="4635446"/>
            <a:ext cx="11256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Визуально в памяти одномерный массив выделенный в куче и массив выделенный в стеке выглядят одинаково, это последовательно размеченная друг за другом память начинающаяся с определенной ячейки и продолжающаяся в длину столько ячеек сколько элементов содержит массив помноженный на размер типа, т.е. то сколько тип конкретного массива занимает в памяти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1801559" y="5966899"/>
            <a:ext cx="8542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тип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название переменной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тип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количество элементов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&gt;];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1801559" y="6467355"/>
            <a:ext cx="8478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Выделение массивов больше одной размерности требует изощренности.</a:t>
            </a:r>
          </a:p>
        </p:txBody>
      </p:sp>
      <p:pic>
        <p:nvPicPr>
          <p:cNvPr id="18" name="Picture 6" descr="ИЗИ, Мем Шел бы ты отсюда петушок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923" y="1736636"/>
            <a:ext cx="1680236" cy="140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058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062919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Оператор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многомерный массив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44685" y="1081197"/>
            <a:ext cx="112564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Логично что массивы возможно выделять как в статической памяти, так и в динамической, однако в памяти они хранятся по разному</a:t>
            </a:r>
            <a:r>
              <a:rPr lang="en-US" dirty="0">
                <a:latin typeface="Calibri" panose="020F0502020204030204" pitchFamily="34" charset="0"/>
              </a:rPr>
              <a:t>:</a:t>
            </a:r>
            <a:endParaRPr lang="ru-RU" dirty="0">
              <a:latin typeface="Calibri" panose="020F050202020403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066" y="2359470"/>
            <a:ext cx="7297093" cy="3575189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056477" y="1407848"/>
            <a:ext cx="39922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** mass = 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*[N];</a:t>
            </a:r>
          </a:p>
          <a:p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 i = </a:t>
            </a:r>
            <a:r>
              <a:rPr lang="nn-NO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; i &lt; N; i++)</a:t>
            </a:r>
          </a:p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    mass[i] = 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  <a:endParaRPr lang="nn-NO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93416" y="1833675"/>
            <a:ext cx="393372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Двумерный массив в отличие от одномерного по сути является не нарезанными друг за другом блоками памяти, а отдельным набором одномерных массивов независимых друг от друга в количестве равном количеству строк в требуемом двумерном, и дополнительным массивом начала элементов каждой строки, от которых можно уже смещаться на нужную величину.</a:t>
            </a:r>
          </a:p>
        </p:txBody>
      </p:sp>
      <p:pic>
        <p:nvPicPr>
          <p:cNvPr id="13" name="Picture 2" descr="Какой смысл?, Мем Пацан наркоман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17" y="4967152"/>
            <a:ext cx="1863516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2356933" y="5894688"/>
            <a:ext cx="9143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Такой извращенный способ выделения памяти позволяет создавать и использовать гораздо больше памяти в процессе работы программы, а так же делать это не на протяжении всего времени работы, а лишь в нужные моменты.</a:t>
            </a:r>
          </a:p>
        </p:txBody>
      </p:sp>
    </p:spTree>
    <p:extLst>
      <p:ext uri="{BB962C8B-B14F-4D97-AF65-F5344CB8AC3E}">
        <p14:creationId xmlns:p14="http://schemas.microsoft.com/office/powerpoint/2010/main" val="2687767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Передача параметров по указателю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7214" y="1248904"/>
            <a:ext cx="1123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помощи указателей можно передавать параметр в функцию допуская его изменения внутри функции.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2664" y="2966170"/>
            <a:ext cx="1123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Так же при помощи указателей можно передавать в функцию массивы.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2542598" y="1742133"/>
            <a:ext cx="7294075" cy="1200329"/>
            <a:chOff x="2448963" y="1923488"/>
            <a:chExt cx="7294075" cy="1200329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2448963" y="1923488"/>
              <a:ext cx="7294075" cy="1200329"/>
              <a:chOff x="2043066" y="1923488"/>
              <a:chExt cx="7294075" cy="1200329"/>
            </a:xfrm>
          </p:grpSpPr>
          <p:sp>
            <p:nvSpPr>
              <p:cNvPr id="14" name="Прямоугольник 13"/>
              <p:cNvSpPr/>
              <p:nvPr/>
            </p:nvSpPr>
            <p:spPr>
              <a:xfrm>
                <a:off x="5830432" y="1923488"/>
                <a:ext cx="350670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from =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10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to =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4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add(&amp;to, from);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to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  <a:r>
                  <a:rPr lang="en-US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// 14</a:t>
                </a:r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15" name="Прямоугольник 14"/>
              <p:cNvSpPr/>
              <p:nvPr/>
            </p:nvSpPr>
            <p:spPr>
              <a:xfrm>
                <a:off x="2043066" y="2061988"/>
                <a:ext cx="378736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void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add(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*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to,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from){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 *to += from;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}</a:t>
                </a:r>
              </a:p>
            </p:txBody>
          </p:sp>
        </p:grpSp>
        <p:cxnSp>
          <p:nvCxnSpPr>
            <p:cNvPr id="13" name="Прямая соединительная линия 12"/>
            <p:cNvCxnSpPr/>
            <p:nvPr/>
          </p:nvCxnSpPr>
          <p:spPr>
            <a:xfrm>
              <a:off x="6236329" y="1998614"/>
              <a:ext cx="0" cy="1125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Группа 15"/>
          <p:cNvGrpSpPr/>
          <p:nvPr/>
        </p:nvGrpSpPr>
        <p:grpSpPr>
          <a:xfrm>
            <a:off x="1632548" y="3305987"/>
            <a:ext cx="9150036" cy="1754326"/>
            <a:chOff x="1520982" y="4190515"/>
            <a:chExt cx="9150036" cy="1754326"/>
          </a:xfrm>
        </p:grpSpPr>
        <p:grpSp>
          <p:nvGrpSpPr>
            <p:cNvPr id="17" name="Группа 16"/>
            <p:cNvGrpSpPr/>
            <p:nvPr/>
          </p:nvGrpSpPr>
          <p:grpSpPr>
            <a:xfrm>
              <a:off x="1520982" y="4190515"/>
              <a:ext cx="9150036" cy="1754326"/>
              <a:chOff x="1192039" y="4190515"/>
              <a:chExt cx="9150036" cy="1754326"/>
            </a:xfrm>
          </p:grpSpPr>
          <p:sp>
            <p:nvSpPr>
              <p:cNvPr id="19" name="Прямоугольник 18"/>
              <p:cNvSpPr/>
              <p:nvPr/>
            </p:nvSpPr>
            <p:spPr>
              <a:xfrm>
                <a:off x="1192039" y="4190515"/>
                <a:ext cx="5471311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void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print_array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*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array,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const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N){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   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for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=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0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 N;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++){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    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array[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];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   }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  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}</a:t>
                </a:r>
              </a:p>
            </p:txBody>
          </p:sp>
          <p:sp>
            <p:nvSpPr>
              <p:cNvPr id="20" name="Прямоугольник 19"/>
              <p:cNvSpPr/>
              <p:nvPr/>
            </p:nvSpPr>
            <p:spPr>
              <a:xfrm>
                <a:off x="6663350" y="4606013"/>
                <a:ext cx="36787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mass[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4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 {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3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5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13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};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print_array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(mass,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4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);</a:t>
                </a:r>
                <a:endParaRPr lang="en-US" dirty="0">
                  <a:solidFill>
                    <a:srgbClr val="008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// 3 5 13 1</a:t>
                </a:r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18" name="Прямая соединительная линия 17"/>
            <p:cNvCxnSpPr/>
            <p:nvPr/>
          </p:nvCxnSpPr>
          <p:spPr>
            <a:xfrm>
              <a:off x="6992293" y="4278578"/>
              <a:ext cx="0" cy="1666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Группа 20"/>
          <p:cNvGrpSpPr/>
          <p:nvPr/>
        </p:nvGrpSpPr>
        <p:grpSpPr>
          <a:xfrm>
            <a:off x="1296367" y="5031324"/>
            <a:ext cx="9599266" cy="1749522"/>
            <a:chOff x="2113706" y="5031324"/>
            <a:chExt cx="9599266" cy="1749522"/>
          </a:xfrm>
        </p:grpSpPr>
        <p:sp>
          <p:nvSpPr>
            <p:cNvPr id="22" name="TextBox 21"/>
            <p:cNvSpPr txBox="1"/>
            <p:nvPr/>
          </p:nvSpPr>
          <p:spPr>
            <a:xfrm>
              <a:off x="5290147" y="5217825"/>
              <a:ext cx="642282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Передача параметра в функцию по указателю нужна по 2 причинам.</a:t>
              </a:r>
            </a:p>
            <a:p>
              <a:pPr marL="342900" indent="-342900">
                <a:buAutoNum type="arabicPeriod"/>
              </a:pPr>
              <a:r>
                <a:rPr lang="ru-RU" dirty="0"/>
                <a:t>Возможность изменять параметр внутри функции.</a:t>
              </a:r>
            </a:p>
            <a:p>
              <a:pPr marL="342900" indent="-342900">
                <a:buAutoNum type="arabicPeriod"/>
              </a:pPr>
              <a:r>
                <a:rPr lang="ru-RU" dirty="0"/>
                <a:t>Исключить операции копирования параметров для оптимизации потребления памяти. </a:t>
              </a:r>
            </a:p>
          </p:txBody>
        </p:sp>
        <p:pic>
          <p:nvPicPr>
            <p:cNvPr id="23" name="Picture 2" descr="зачем , Мем кот печаль - Рисовач .Ру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706" y="5031324"/>
              <a:ext cx="2938128" cy="1749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9682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Неизменяемость и указатели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28784" y="1320188"/>
            <a:ext cx="58018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Используя ключевое слово 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 </a:t>
            </a:r>
            <a:r>
              <a:rPr lang="ru-RU" dirty="0"/>
              <a:t>мы можем сделать следующее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тип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название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другая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перменная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dirty="0"/>
          </a:p>
          <a:p>
            <a:r>
              <a:rPr lang="ru-RU" dirty="0"/>
              <a:t>Создать указатель который не допускает изменения значения скрытого за ним</a:t>
            </a:r>
          </a:p>
          <a:p>
            <a:endParaRPr lang="ru-RU" dirty="0"/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тип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название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другая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перменная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dirty="0"/>
          </a:p>
          <a:p>
            <a:r>
              <a:rPr lang="ru-RU" dirty="0"/>
              <a:t>Создать указатель который не допускает смены собственного значения, т.е. закрепляется за одной переменной, но позволяет ее изменять.</a:t>
            </a:r>
          </a:p>
          <a:p>
            <a:endParaRPr lang="ru-RU" dirty="0"/>
          </a:p>
          <a:p>
            <a:r>
              <a:rPr lang="ru-RU" dirty="0"/>
              <a:t>Наиболее часто оба варианта используется при передаче параметров в функции.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86281" y="1320188"/>
            <a:ext cx="584250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 = 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 = 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 = 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p = &amp;n;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&amp;n;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&amp;N;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Ошибка, не дает присвоить  константу к указателю позволяющему изменять  значение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(*p) = 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Ошибка, не дает присвоить новое значение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 = &amp;m;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 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&amp;m;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Ошибка, не дает присвоить новый указатель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033709" y="569842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n,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m){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 //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Блок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кода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1607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Передача по ссылке и по указателю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048045" y="128560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n,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m){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 //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Блок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кода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3592" y="2487232"/>
            <a:ext cx="9804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Передача параметров допускается как по указателю, так и по ссылке. Смысл у передачи параметра по ссылке тот же что и при передаче по указателю, исключить операции копирования. Разница в том, что при ссылки работая как синоним других переменных, не позволяют работать с динамической памятью и передавать массива.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193591" y="3687561"/>
            <a:ext cx="980490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n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ru-RU" b="0" dirty="0"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 {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 n);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Ошибка, использовать переменную тип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нельзя для инициализации ссылки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(&amp;m, m);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0x61fe14        20      0x61fe14        20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 m);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0xe84330        10      0x61fe14        20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(&amp;m, n);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Ошибка, использовать переменную тип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нельзя для инициализации ссылки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(&amp;m, *n);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0x61fe14        20      0xe84330        10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176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1111464" y="144031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 все ли хорошо в выражении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= 5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08398" y="1103590"/>
            <a:ext cx="10403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Все ли так просто с выражением? Логично прочитать это выражение как</a:t>
            </a:r>
            <a:r>
              <a:rPr lang="en-US" dirty="0"/>
              <a:t>: </a:t>
            </a:r>
            <a:r>
              <a:rPr lang="ru-RU" dirty="0"/>
              <a:t>переменной </a:t>
            </a:r>
            <a:r>
              <a:rPr lang="en-US" dirty="0"/>
              <a:t>x </a:t>
            </a:r>
            <a:r>
              <a:rPr lang="ru-RU" dirty="0"/>
              <a:t>присвоить значение литерала 256, правда же?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08398" y="2237563"/>
            <a:ext cx="111927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Рассматривая это выражение мы видим, что оно разделяется на левую (</a:t>
            </a:r>
            <a:r>
              <a:rPr lang="en-US" dirty="0"/>
              <a:t>left value, </a:t>
            </a:r>
            <a:r>
              <a:rPr lang="en-US" dirty="0" err="1"/>
              <a:t>lvalue</a:t>
            </a:r>
            <a:r>
              <a:rPr lang="en-US" dirty="0"/>
              <a:t>)</a:t>
            </a:r>
            <a:r>
              <a:rPr lang="ru-RU" dirty="0"/>
              <a:t> и правую</a:t>
            </a:r>
            <a:r>
              <a:rPr lang="en-US" dirty="0"/>
              <a:t> (right value, </a:t>
            </a:r>
            <a:r>
              <a:rPr lang="en-US" dirty="0" err="1"/>
              <a:t>rvalue</a:t>
            </a:r>
            <a:r>
              <a:rPr lang="en-US" dirty="0"/>
              <a:t>)</a:t>
            </a:r>
            <a:r>
              <a:rPr lang="ru-RU" dirty="0"/>
              <a:t> часть выражения. Правда в том, что</a:t>
            </a:r>
            <a:r>
              <a:rPr lang="en-US" dirty="0"/>
              <a:t>:</a:t>
            </a:r>
          </a:p>
          <a:p>
            <a:r>
              <a:rPr lang="en-US" dirty="0" err="1"/>
              <a:t>lvalue</a:t>
            </a:r>
            <a:r>
              <a:rPr lang="en-US" dirty="0"/>
              <a:t> </a:t>
            </a:r>
            <a:r>
              <a:rPr lang="ru-RU" dirty="0"/>
              <a:t>это </a:t>
            </a:r>
            <a:r>
              <a:rPr lang="en-US" dirty="0"/>
              <a:t>locator value</a:t>
            </a:r>
            <a:r>
              <a:rPr lang="ru-RU" dirty="0"/>
              <a:t>, значение у которого есть имя (</a:t>
            </a:r>
            <a:r>
              <a:rPr lang="ru-RU" dirty="0" err="1"/>
              <a:t>адресс</a:t>
            </a:r>
            <a:r>
              <a:rPr lang="ru-RU" dirty="0"/>
              <a:t>) на который можно сослаться и который можно записать</a:t>
            </a:r>
            <a:r>
              <a:rPr lang="en-US" dirty="0"/>
              <a:t>;</a:t>
            </a:r>
          </a:p>
          <a:p>
            <a:r>
              <a:rPr lang="en-US" dirty="0" err="1"/>
              <a:t>rvalue</a:t>
            </a:r>
            <a:r>
              <a:rPr lang="ru-RU" dirty="0"/>
              <a:t> это </a:t>
            </a:r>
            <a:r>
              <a:rPr lang="en-US" dirty="0"/>
              <a:t>read value</a:t>
            </a:r>
            <a:r>
              <a:rPr lang="ru-RU" dirty="0"/>
              <a:t>, чистое значение, которое нельзя напрямую адресовать, к ним относятся все литералы и результаты вычислений</a:t>
            </a:r>
            <a:r>
              <a:rPr lang="en-US" dirty="0"/>
              <a:t>;</a:t>
            </a:r>
            <a:endParaRPr lang="ru-RU" dirty="0"/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256370" y="1732876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x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256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642803" y="1732876"/>
            <a:ext cx="86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RValue</a:t>
            </a:r>
            <a:endParaRPr lang="ru-RU" dirty="0"/>
          </a:p>
        </p:txBody>
      </p:sp>
      <p:sp>
        <p:nvSpPr>
          <p:cNvPr id="118" name="TextBox 117"/>
          <p:cNvSpPr txBox="1"/>
          <p:nvPr/>
        </p:nvSpPr>
        <p:spPr>
          <a:xfrm>
            <a:off x="3611077" y="1736572"/>
            <a:ext cx="86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LValue</a:t>
            </a:r>
            <a:endParaRPr lang="ru-RU" dirty="0"/>
          </a:p>
        </p:txBody>
      </p:sp>
      <p:cxnSp>
        <p:nvCxnSpPr>
          <p:cNvPr id="9" name="Прямая со стрелкой 8"/>
          <p:cNvCxnSpPr>
            <a:stCxn id="118" idx="3"/>
            <a:endCxn id="3" idx="1"/>
          </p:cNvCxnSpPr>
          <p:nvPr/>
        </p:nvCxnSpPr>
        <p:spPr>
          <a:xfrm flipV="1">
            <a:off x="4473761" y="1917542"/>
            <a:ext cx="782609" cy="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/>
          <p:cNvCxnSpPr>
            <a:stCxn id="117" idx="1"/>
            <a:endCxn id="3" idx="3"/>
          </p:cNvCxnSpPr>
          <p:nvPr/>
        </p:nvCxnSpPr>
        <p:spPr>
          <a:xfrm flipH="1">
            <a:off x="6960683" y="1917542"/>
            <a:ext cx="682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Прямоугольник 119"/>
          <p:cNvSpPr/>
          <p:nvPr/>
        </p:nvSpPr>
        <p:spPr>
          <a:xfrm>
            <a:off x="6945091" y="3899556"/>
            <a:ext cx="19575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y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z = z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x;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v = z;</a:t>
            </a:r>
          </a:p>
        </p:txBody>
      </p:sp>
      <p:sp>
        <p:nvSpPr>
          <p:cNvPr id="121" name="Прямоугольник 120"/>
          <p:cNvSpPr/>
          <p:nvPr/>
        </p:nvSpPr>
        <p:spPr>
          <a:xfrm>
            <a:off x="4597052" y="4989455"/>
            <a:ext cx="6653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 этом если значение одной переменной присваивается другой переменной, то в момент присвоения присеваемое значение является </a:t>
            </a:r>
            <a:r>
              <a:rPr lang="en-US" dirty="0" err="1"/>
              <a:t>rvalue</a:t>
            </a:r>
            <a:r>
              <a:rPr lang="ru-RU" dirty="0"/>
              <a:t>, тогда как переменная сама по себе является </a:t>
            </a:r>
            <a:r>
              <a:rPr lang="en-US" dirty="0" err="1"/>
              <a:t>lvalue</a:t>
            </a:r>
            <a:r>
              <a:rPr lang="ru-RU" dirty="0"/>
              <a:t>.</a:t>
            </a:r>
            <a:endParaRPr lang="en-US" dirty="0"/>
          </a:p>
        </p:txBody>
      </p:sp>
      <p:pic>
        <p:nvPicPr>
          <p:cNvPr id="1026" name="Picture 2" descr="https://sdmntpreastus2.oaiusercontent.com/files/00000000-c740-61f6-ba57-f2c6ca48d2f7/raw?se=2025-09-14T15%3A06%3A34Z&amp;sp=r&amp;sv=2024-08-04&amp;sr=b&amp;scid=26754707-82a3-56ff-92bf-98174e84c422&amp;skoid=6658dbdd-f305-4d30-8f6b-d62218202cb9&amp;sktid=a48cca56-e6da-484e-a814-9c849652bcb3&amp;skt=2025-09-13T19%3A45%3A15Z&amp;ske=2025-09-14T19%3A45%3A15Z&amp;sks=b&amp;skv=2024-08-04&amp;sig=IDxSn0d8RXkdkd500lrVfDkJ91D%2BzL7YuCjz/C6hgos%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96" y="3948557"/>
            <a:ext cx="4088656" cy="27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61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1111464" y="144031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 как нынче?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08398" y="1103590"/>
            <a:ext cx="90010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современном стандарте все чуточку сложнее, но зато понятнее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gValue</a:t>
            </a:r>
            <a:r>
              <a:rPr lang="en-US" dirty="0"/>
              <a:t> </a:t>
            </a:r>
            <a:r>
              <a:rPr lang="ru-RU" dirty="0"/>
              <a:t>– </a:t>
            </a:r>
            <a:r>
              <a:rPr lang="en-US" dirty="0"/>
              <a:t>generalized value</a:t>
            </a:r>
            <a:r>
              <a:rPr lang="ru-RU" dirty="0"/>
              <a:t>, это все выражения указывающие на какой либо объект в памяти, грубо говоря, все что не литералы и не результаты вычислений.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pValue</a:t>
            </a:r>
            <a:r>
              <a:rPr lang="en-US" dirty="0"/>
              <a:t> – pure value</a:t>
            </a:r>
            <a:r>
              <a:rPr lang="ru-RU" dirty="0"/>
              <a:t>, это все </a:t>
            </a:r>
            <a:r>
              <a:rPr lang="ru-RU" dirty="0" err="1"/>
              <a:t>литераллы</a:t>
            </a:r>
            <a:r>
              <a:rPr lang="ru-RU" dirty="0"/>
              <a:t> и результаты вычислений, чистое  значение.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xValue</a:t>
            </a:r>
            <a:r>
              <a:rPr lang="en-US" dirty="0"/>
              <a:t> – expiring value</a:t>
            </a:r>
            <a:r>
              <a:rPr lang="ru-RU" dirty="0"/>
              <a:t>, истекающее значение, у которого можно украсть ресурсы при помощи специальных методов.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lValue</a:t>
            </a:r>
            <a:r>
              <a:rPr lang="en-US" dirty="0"/>
              <a:t> – locator value</a:t>
            </a:r>
            <a:r>
              <a:rPr lang="ru-RU" dirty="0"/>
              <a:t>, как и раньше.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grpSp>
        <p:nvGrpSpPr>
          <p:cNvPr id="99" name="Группа 98"/>
          <p:cNvGrpSpPr/>
          <p:nvPr/>
        </p:nvGrpSpPr>
        <p:grpSpPr>
          <a:xfrm>
            <a:off x="2430797" y="3516641"/>
            <a:ext cx="8481391" cy="3022274"/>
            <a:chOff x="1028024" y="1911598"/>
            <a:chExt cx="8481391" cy="3022274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2953557" y="1911598"/>
              <a:ext cx="1925533" cy="475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Generalized Value</a:t>
              </a:r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7583882" y="1911598"/>
              <a:ext cx="1925533" cy="475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Pure Value</a:t>
              </a:r>
              <a:endParaRPr lang="ru-RU" dirty="0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4879370" y="3318514"/>
              <a:ext cx="1925533" cy="475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Expiring Value</a:t>
              </a:r>
              <a:endParaRPr lang="ru-RU" dirty="0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1028024" y="3318514"/>
              <a:ext cx="1925533" cy="475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Locator Value</a:t>
              </a:r>
              <a:endParaRPr lang="ru-RU" dirty="0"/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7583882" y="4457882"/>
              <a:ext cx="1925533" cy="475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 Value</a:t>
              </a:r>
              <a:endParaRPr lang="ru-RU" dirty="0"/>
            </a:p>
          </p:txBody>
        </p:sp>
        <p:cxnSp>
          <p:nvCxnSpPr>
            <p:cNvPr id="9" name="Прямая со стрелкой 8"/>
            <p:cNvCxnSpPr>
              <a:stCxn id="3" idx="1"/>
              <a:endCxn id="12" idx="0"/>
            </p:cNvCxnSpPr>
            <p:nvPr/>
          </p:nvCxnSpPr>
          <p:spPr>
            <a:xfrm flipH="1">
              <a:off x="1990791" y="2149593"/>
              <a:ext cx="962766" cy="11689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/>
            <p:cNvCxnSpPr>
              <a:stCxn id="3" idx="3"/>
              <a:endCxn id="11" idx="0"/>
            </p:cNvCxnSpPr>
            <p:nvPr/>
          </p:nvCxnSpPr>
          <p:spPr>
            <a:xfrm>
              <a:off x="4879090" y="2149593"/>
              <a:ext cx="963047" cy="11689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/>
            <p:cNvCxnSpPr>
              <a:stCxn id="13" idx="1"/>
              <a:endCxn id="11" idx="2"/>
            </p:cNvCxnSpPr>
            <p:nvPr/>
          </p:nvCxnSpPr>
          <p:spPr>
            <a:xfrm flipH="1" flipV="1">
              <a:off x="5842137" y="3794504"/>
              <a:ext cx="1741745" cy="901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13" idx="0"/>
              <a:endCxn id="10" idx="2"/>
            </p:cNvCxnSpPr>
            <p:nvPr/>
          </p:nvCxnSpPr>
          <p:spPr>
            <a:xfrm flipV="1">
              <a:off x="8546649" y="2387588"/>
              <a:ext cx="0" cy="20702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Прямоугольник 103"/>
          <p:cNvSpPr/>
          <p:nvPr/>
        </p:nvSpPr>
        <p:spPr>
          <a:xfrm>
            <a:off x="508398" y="551362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Отдельно стоит упомянуть о такой вещи как ссылка на </a:t>
            </a:r>
            <a:r>
              <a:rPr lang="en-US" dirty="0" err="1"/>
              <a:t>rvalue</a:t>
            </a:r>
            <a:r>
              <a:rPr lang="ru-RU" dirty="0"/>
              <a:t>, которая обозначается как </a:t>
            </a:r>
            <a:r>
              <a:rPr lang="en-US" dirty="0"/>
              <a:t>&lt;type&gt;&amp;&amp;</a:t>
            </a:r>
            <a:r>
              <a:rPr lang="ru-RU" dirty="0"/>
              <a:t>, что позволит получить доступ к памяти исчезающего значения и оптимизировать использование памяти.</a:t>
            </a:r>
          </a:p>
        </p:txBody>
      </p:sp>
    </p:spTree>
    <p:extLst>
      <p:ext uri="{BB962C8B-B14F-4D97-AF65-F5344CB8AC3E}">
        <p14:creationId xmlns:p14="http://schemas.microsoft.com/office/powerpoint/2010/main" val="3936177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1111464" y="144031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Возврат из функции?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08398" y="1103590"/>
            <a:ext cx="46147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Возврат значения из функции может быть </a:t>
            </a:r>
            <a:r>
              <a:rPr lang="en-US" dirty="0" err="1"/>
              <a:t>lvalue</a:t>
            </a:r>
            <a:r>
              <a:rPr lang="en-US" dirty="0"/>
              <a:t> </a:t>
            </a:r>
            <a:r>
              <a:rPr lang="ru-RU" dirty="0"/>
              <a:t>только в том случае если функция возвращает ссылку на глобальную переменную, или ссылку которая изначально была передана в функцию. Во всех остальных случаях будет </a:t>
            </a:r>
            <a:r>
              <a:rPr lang="en-US" dirty="0" err="1"/>
              <a:t>rvalue</a:t>
            </a:r>
            <a:r>
              <a:rPr lang="ru-RU" dirty="0"/>
              <a:t>.</a:t>
            </a:r>
          </a:p>
          <a:p>
            <a:r>
              <a:rPr lang="ru-RU" dirty="0"/>
              <a:t>Важно помнить что возврат локального </a:t>
            </a:r>
            <a:r>
              <a:rPr lang="en-US" dirty="0" err="1"/>
              <a:t>lvalue</a:t>
            </a:r>
            <a:r>
              <a:rPr lang="ru-RU" dirty="0"/>
              <a:t> является неопределенным поведением и в лучшем случае программа просто аварийное завершиться.</a:t>
            </a:r>
          </a:p>
          <a:p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154718" y="130476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f()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x = f();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f() —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prvalue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rvalue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154718" y="309189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global;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g()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global; }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g()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g() —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lvalue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154718" y="515602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&amp;&amp; h()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&amp;&amp; r = h();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h() —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xvalue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08398" y="4017763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id(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x)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x;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r = id(a);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допустимо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id(a)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допустимо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529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691" y="302072"/>
            <a:ext cx="8550649" cy="641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2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1111464" y="144031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Передача параметров в функцию?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08398" y="1103590"/>
            <a:ext cx="102264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передаче значения в функцию любым способом кроме ссылки происходит копирование значения (кроме сложных объектов), вне зависимости от того что является аргументом. При этом в функции мы можем ожидать сознательно как только </a:t>
            </a:r>
            <a:r>
              <a:rPr lang="en-US" dirty="0" err="1"/>
              <a:t>rvalue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Это наиболее актуально если мы не хотим использовать лишний раз явные указатели и пытаемся работать с безопасными методами </a:t>
            </a:r>
            <a:r>
              <a:rPr lang="en-US" dirty="0"/>
              <a:t>C++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972463"/>
              </p:ext>
            </p:extLst>
          </p:nvPr>
        </p:nvGraphicFramePr>
        <p:xfrm>
          <a:off x="508398" y="2641318"/>
          <a:ext cx="107681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4623">
                  <a:extLst>
                    <a:ext uri="{9D8B030D-6E8A-4147-A177-3AD203B41FA5}">
                      <a16:colId xmlns:a16="http://schemas.microsoft.com/office/drawing/2014/main" val="3425564648"/>
                    </a:ext>
                  </a:extLst>
                </a:gridCol>
                <a:gridCol w="1954060">
                  <a:extLst>
                    <a:ext uri="{9D8B030D-6E8A-4147-A177-3AD203B41FA5}">
                      <a16:colId xmlns:a16="http://schemas.microsoft.com/office/drawing/2014/main" val="1662926532"/>
                    </a:ext>
                  </a:extLst>
                </a:gridCol>
                <a:gridCol w="1878904">
                  <a:extLst>
                    <a:ext uri="{9D8B030D-6E8A-4147-A177-3AD203B41FA5}">
                      <a16:colId xmlns:a16="http://schemas.microsoft.com/office/drawing/2014/main" val="2804265085"/>
                    </a:ext>
                  </a:extLst>
                </a:gridCol>
                <a:gridCol w="5000557">
                  <a:extLst>
                    <a:ext uri="{9D8B030D-6E8A-4147-A177-3AD203B41FA5}">
                      <a16:colId xmlns:a16="http://schemas.microsoft.com/office/drawing/2014/main" val="3481871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Сигнатура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Lvalue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можно?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Rvalue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можно?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Комментарий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285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  <a:r>
                        <a:rPr lang="ru-RU" dirty="0"/>
                        <a:t>тип</a:t>
                      </a:r>
                      <a:r>
                        <a:rPr lang="en-US" dirty="0"/>
                        <a:t>&gt;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Всегда</a:t>
                      </a:r>
                      <a:r>
                        <a:rPr lang="ru-RU" baseline="0" dirty="0"/>
                        <a:t> копии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41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  <a:r>
                        <a:rPr lang="ru-RU" dirty="0"/>
                        <a:t>тип</a:t>
                      </a:r>
                      <a:r>
                        <a:rPr lang="en-US" dirty="0"/>
                        <a:t>&gt;&amp;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Только </a:t>
                      </a:r>
                      <a:r>
                        <a:rPr lang="en-US" dirty="0" err="1"/>
                        <a:t>lvalue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205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const</a:t>
                      </a:r>
                      <a:r>
                        <a:rPr lang="en-US" baseline="0" dirty="0"/>
                        <a:t> &lt;</a:t>
                      </a:r>
                      <a:r>
                        <a:rPr lang="ru-RU" baseline="0" dirty="0"/>
                        <a:t>тип</a:t>
                      </a:r>
                      <a:r>
                        <a:rPr lang="en-US" baseline="0" dirty="0"/>
                        <a:t>&gt;&amp;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Rvalue</a:t>
                      </a:r>
                      <a:r>
                        <a:rPr lang="ru-RU" baseline="0" dirty="0"/>
                        <a:t> привязывается к временной константой ссылке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31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  <a:r>
                        <a:rPr lang="ru-RU" dirty="0"/>
                        <a:t>тип</a:t>
                      </a:r>
                      <a:r>
                        <a:rPr lang="en-US" dirty="0"/>
                        <a:t>&gt;&amp;&amp;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Только </a:t>
                      </a:r>
                      <a:r>
                        <a:rPr lang="en-US" dirty="0" err="1"/>
                        <a:t>Rvalue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012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480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1111464" y="144031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 как зачем?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08398" y="1103590"/>
            <a:ext cx="461474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Зачем вообще знать эти особенности?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 первых, на этих основах компилятор занимается оптимизациями типа </a:t>
            </a:r>
            <a:r>
              <a:rPr lang="en-US" dirty="0"/>
              <a:t>Return Value Optimization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 вторых, при помощи метода </a:t>
            </a:r>
            <a:r>
              <a:rPr lang="en-US" dirty="0" err="1"/>
              <a:t>std</a:t>
            </a:r>
            <a:r>
              <a:rPr lang="en-US" dirty="0"/>
              <a:t>::move()</a:t>
            </a:r>
            <a:r>
              <a:rPr lang="ru-RU" dirty="0"/>
              <a:t>, можно перемещать ресурсы от одного имени к другому, грубо говоря для </a:t>
            </a:r>
            <a:r>
              <a:rPr lang="en-US" dirty="0" err="1"/>
              <a:t>rvalue</a:t>
            </a:r>
            <a:r>
              <a:rPr lang="en-US" dirty="0"/>
              <a:t> </a:t>
            </a:r>
            <a:r>
              <a:rPr lang="ru-RU" dirty="0"/>
              <a:t>задать имя, тем самым избежать расходования памяти на создание еще одного </a:t>
            </a:r>
            <a:r>
              <a:rPr lang="en-US" dirty="0" err="1"/>
              <a:t>lvalue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третьих, понимать где и как копируются значения при вызове функций или создании объектов.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четвертых, понимать почему возврат из функции локальной переменной по ссылке это неопределенное поведение.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пятых, уметь читать ошибки связанные с </a:t>
            </a:r>
            <a:r>
              <a:rPr lang="en-US" dirty="0" err="1"/>
              <a:t>rvalue</a:t>
            </a:r>
            <a:r>
              <a:rPr lang="en-US" dirty="0"/>
              <a:t> </a:t>
            </a:r>
            <a:r>
              <a:rPr lang="ru-RU" dirty="0"/>
              <a:t>и попытками передать в функцию результат вычисления по не константной ссылке.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5466408" y="1796086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Big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Big() {}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Big(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Big&amp;) {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"copy\n"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Big(Big&amp;&amp;)      {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"move\n"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Big make()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Big(); }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Big a;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       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конструктор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Big b = a;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   // copy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Big c = make();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move (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или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RVO)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699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Добавим немного умного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44684" y="1138794"/>
            <a:ext cx="11256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Указатели, которые не нужно удалять –</a:t>
            </a:r>
            <a:r>
              <a:rPr lang="ru-RU" b="1" dirty="0">
                <a:latin typeface="Calibri" panose="020F0502020204030204" pitchFamily="34" charset="0"/>
              </a:rPr>
              <a:t>умные указатели</a:t>
            </a:r>
            <a:r>
              <a:rPr lang="ru-RU" dirty="0">
                <a:latin typeface="Calibri" panose="020F0502020204030204" pitchFamily="34" charset="0"/>
              </a:rPr>
              <a:t>. Память, выделенная под объект (переменную) будет сама освобождена, как только последний указатель на объект (переменную) выйдет за область видимости.</a:t>
            </a:r>
          </a:p>
          <a:p>
            <a:r>
              <a:rPr lang="ru-RU" dirty="0">
                <a:latin typeface="Calibri" panose="020F0502020204030204" pitchFamily="34" charset="0"/>
              </a:rPr>
              <a:t>Для работы с ними нужно импортировать библиотеку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memory</a:t>
            </a:r>
            <a:endParaRPr lang="ru-RU" dirty="0">
              <a:latin typeface="Calibri" panose="020F0502020204030204" pitchFamily="34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#include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&lt;memory&gt;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81310" y="2339123"/>
            <a:ext cx="374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latin typeface="Calibri" panose="020F0502020204030204" pitchFamily="34" charset="0"/>
              </a:rPr>
              <a:t>unique_ptr</a:t>
            </a:r>
            <a:r>
              <a:rPr lang="ru-RU" dirty="0">
                <a:latin typeface="Calibri" panose="020F0502020204030204" pitchFamily="34" charset="0"/>
              </a:rPr>
              <a:t>–уникальный указатель. Нельзя присвоить второй указатель на тот же объект простым приравниванием.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672653" y="2327406"/>
            <a:ext cx="72186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x_up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y_up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y_up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x_up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Ошибка компиляции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z_u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x_up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Ошибка компиляции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classic_p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Превращение в обычный указатель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Передача указателя другому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y_u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ru-R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Сброс указателя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81310" y="5069516"/>
            <a:ext cx="54139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latin typeface="Calibri" panose="020F0502020204030204" pitchFamily="34" charset="0"/>
              </a:rPr>
              <a:t>shared_ptr</a:t>
            </a:r>
            <a:r>
              <a:rPr lang="ru-RU" dirty="0">
                <a:latin typeface="Calibri" panose="020F0502020204030204" pitchFamily="34" charset="0"/>
              </a:rPr>
              <a:t>–разделяемый указатель. Можно создавать его копии (например, так удобно передать в функцию –по умному указателю). Реализует подсчет ссылок на объект. Когда последняя ссылка на объект выходит за область видимости, тогда объект будет автоматически уничтожен.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95283" y="520801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x_sp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y_sp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y_sp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x_sp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вызовет удаление объекта с числом 13, и оба указателя будут ссылаться на число 42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700" y="3406019"/>
            <a:ext cx="2035772" cy="11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38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Проблемы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3417" y="1437778"/>
            <a:ext cx="110958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 сожалению операторы </a:t>
            </a:r>
            <a:r>
              <a:rPr lang="en-US" dirty="0"/>
              <a:t>new </a:t>
            </a:r>
            <a:r>
              <a:rPr lang="ru-RU" dirty="0"/>
              <a:t>и </a:t>
            </a:r>
            <a:r>
              <a:rPr lang="en-US" dirty="0"/>
              <a:t>delete </a:t>
            </a:r>
            <a:r>
              <a:rPr lang="ru-RU" dirty="0"/>
              <a:t>требуют к себе особого отношения, которое не может игнорироваться программистом на С++, ведь они является причиной множества ошибок.</a:t>
            </a:r>
          </a:p>
          <a:p>
            <a:endParaRPr lang="ru-RU" dirty="0"/>
          </a:p>
          <a:p>
            <a:r>
              <a:rPr lang="ru-RU" dirty="0"/>
              <a:t>Какие проблемы вызывает оператор </a:t>
            </a:r>
            <a:r>
              <a:rPr lang="en-US" dirty="0"/>
              <a:t>delete: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вообще забыть вызвать </a:t>
            </a:r>
            <a:r>
              <a:rPr lang="ru-RU" dirty="0" err="1"/>
              <a:t>delete</a:t>
            </a:r>
            <a:r>
              <a:rPr lang="ru-RU" dirty="0"/>
              <a:t> (утечка памяти, </a:t>
            </a:r>
            <a:r>
              <a:rPr lang="ru-RU" dirty="0" err="1"/>
              <a:t>memory</a:t>
            </a:r>
            <a:r>
              <a:rPr lang="ru-RU" dirty="0"/>
              <a:t> </a:t>
            </a:r>
            <a:r>
              <a:rPr lang="ru-RU" dirty="0" err="1"/>
              <a:t>leak</a:t>
            </a:r>
            <a:r>
              <a:rPr lang="ru-RU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забыть вызвать </a:t>
            </a:r>
            <a:r>
              <a:rPr lang="ru-RU" dirty="0" err="1"/>
              <a:t>delete</a:t>
            </a:r>
            <a:r>
              <a:rPr lang="ru-RU" dirty="0"/>
              <a:t> в случае исключения или досрочного возврата из функции (тоже утечка памяти).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вызвать </a:t>
            </a:r>
            <a:r>
              <a:rPr lang="ru-RU" dirty="0" err="1"/>
              <a:t>delete</a:t>
            </a:r>
            <a:r>
              <a:rPr lang="ru-RU" dirty="0"/>
              <a:t> дважды (двойное удаление, </a:t>
            </a:r>
            <a:r>
              <a:rPr lang="ru-RU" dirty="0" err="1"/>
              <a:t>double</a:t>
            </a:r>
            <a:r>
              <a:rPr lang="ru-RU" dirty="0"/>
              <a:t> </a:t>
            </a:r>
            <a:r>
              <a:rPr lang="ru-RU" dirty="0" err="1"/>
              <a:t>delete</a:t>
            </a:r>
            <a:r>
              <a:rPr lang="ru-RU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вызвать не ту форму оператора: </a:t>
            </a:r>
            <a:r>
              <a:rPr lang="ru-RU" dirty="0" err="1"/>
              <a:t>delete</a:t>
            </a:r>
            <a:r>
              <a:rPr lang="ru-RU" dirty="0"/>
              <a:t> вместо </a:t>
            </a:r>
            <a:r>
              <a:rPr lang="ru-RU" dirty="0" err="1"/>
              <a:t>delete</a:t>
            </a:r>
            <a:r>
              <a:rPr lang="ru-RU" dirty="0"/>
              <a:t>[] или наоборот (неопределённое поведение, </a:t>
            </a:r>
            <a:r>
              <a:rPr lang="ru-RU" dirty="0" err="1"/>
              <a:t>undefined</a:t>
            </a:r>
            <a:r>
              <a:rPr lang="ru-RU" dirty="0"/>
              <a:t> </a:t>
            </a:r>
            <a:r>
              <a:rPr lang="ru-RU" dirty="0" err="1"/>
              <a:t>behavior</a:t>
            </a:r>
            <a:r>
              <a:rPr lang="ru-RU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использовать объект после вызова </a:t>
            </a:r>
            <a:r>
              <a:rPr lang="ru-RU" dirty="0" err="1"/>
              <a:t>delete</a:t>
            </a:r>
            <a:r>
              <a:rPr lang="ru-RU" dirty="0"/>
              <a:t> (</a:t>
            </a:r>
            <a:r>
              <a:rPr lang="ru-RU" dirty="0" err="1"/>
              <a:t>dangling</a:t>
            </a:r>
            <a:r>
              <a:rPr lang="ru-RU" dirty="0"/>
              <a:t> </a:t>
            </a:r>
            <a:r>
              <a:rPr lang="ru-RU" dirty="0" err="1"/>
              <a:t>pointer</a:t>
            </a:r>
            <a:r>
              <a:rPr lang="ru-RU" dirty="0"/>
              <a:t>).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dirty="0"/>
              <a:t>Оператор </a:t>
            </a:r>
            <a:r>
              <a:rPr lang="en-US" dirty="0"/>
              <a:t>new </a:t>
            </a:r>
            <a:r>
              <a:rPr lang="ru-RU" dirty="0"/>
              <a:t>в свою очередь может просто порождать перерасход памяти, если мы используем его в слишком больших количествах и забываем использовать </a:t>
            </a:r>
            <a:r>
              <a:rPr lang="en-US" dirty="0"/>
              <a:t>delete</a:t>
            </a:r>
            <a:r>
              <a:rPr lang="ru-RU" dirty="0"/>
              <a:t>. По этой причине, многие программисты на С++ используют определенный слой оберток над этими операторами. Один из которых это умные указатели, не позволяющие так вольно обращаться с данными.</a:t>
            </a:r>
          </a:p>
        </p:txBody>
      </p:sp>
    </p:spTree>
    <p:extLst>
      <p:ext uri="{BB962C8B-B14F-4D97-AF65-F5344CB8AC3E}">
        <p14:creationId xmlns:p14="http://schemas.microsoft.com/office/powerpoint/2010/main" val="511817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Статические переменные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44684" y="1100571"/>
            <a:ext cx="1125647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Важным упоминания при разговоре о переменных, указателях и памяти так же является ключевое слово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и его поведение в различных ситуациях. </a:t>
            </a:r>
          </a:p>
          <a:p>
            <a:endParaRPr lang="ru-RU" dirty="0">
              <a:latin typeface="Calibri" panose="020F0502020204030204" pitchFamily="34" charset="0"/>
            </a:endParaRPr>
          </a:p>
          <a:p>
            <a:endParaRPr lang="ru-RU" dirty="0">
              <a:latin typeface="Calibri" panose="020F0502020204030204" pitchFamily="34" charset="0"/>
            </a:endParaRPr>
          </a:p>
          <a:p>
            <a:r>
              <a:rPr lang="ru-RU" dirty="0">
                <a:latin typeface="Calibri" panose="020F0502020204030204" pitchFamily="34" charset="0"/>
              </a:rPr>
              <a:t>Выделим 2 ситуации</a:t>
            </a:r>
            <a:r>
              <a:rPr lang="en-US" dirty="0">
                <a:latin typeface="Calibri" panose="020F0502020204030204" pitchFamily="34" charset="0"/>
              </a:rPr>
              <a:t>: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ru-RU" dirty="0">
                <a:latin typeface="Calibri" panose="020F0502020204030204" pitchFamily="34" charset="0"/>
              </a:rPr>
              <a:t>Объявляем статической переменной глобальную переменную. Тогда эта переменная перестает быть доступной вне файла в котором она определена, и будет глобальной только для него.</a:t>
            </a:r>
          </a:p>
          <a:p>
            <a:pPr marL="342900" indent="-342900">
              <a:buAutoNum type="arabicPeriod"/>
            </a:pPr>
            <a:endParaRPr lang="ru-RU" dirty="0">
              <a:latin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ru-RU" dirty="0">
                <a:latin typeface="Calibri" panose="020F0502020204030204" pitchFamily="34" charset="0"/>
              </a:rPr>
              <a:t>Объявляем статической переменной локальную переменную внутри функции, тогда такая переменная, в отличии от других переменных не будет уничтожаться после окончания работы функции, а будет существовать на протяжении всего времени исполнения программы. Таким образом ее значение будет сохраняться от одного вызова до другого вызова.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460987" y="1781777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тип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название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133971" y="4950677"/>
            <a:ext cx="38779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counted_function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k){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counter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++counter;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  // 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Блок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кода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77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1111464" y="144031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работает память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3418" y="1213400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Память внутри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417" y="2071970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Переменная</a:t>
            </a:r>
          </a:p>
        </p:txBody>
      </p:sp>
      <p:sp>
        <p:nvSpPr>
          <p:cNvPr id="12" name="Двойные фигурные скобки 11"/>
          <p:cNvSpPr/>
          <p:nvPr/>
        </p:nvSpPr>
        <p:spPr>
          <a:xfrm>
            <a:off x="4173065" y="3155737"/>
            <a:ext cx="1595840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int</a:t>
            </a:r>
            <a:r>
              <a:rPr lang="en-US" dirty="0"/>
              <a:t> n = 10;</a:t>
            </a:r>
            <a:endParaRPr lang="ru-RU" dirty="0"/>
          </a:p>
        </p:txBody>
      </p:sp>
      <p:cxnSp>
        <p:nvCxnSpPr>
          <p:cNvPr id="13" name="Прямая со стрелкой 12"/>
          <p:cNvCxnSpPr>
            <a:endCxn id="63" idx="2"/>
          </p:cNvCxnSpPr>
          <p:nvPr/>
        </p:nvCxnSpPr>
        <p:spPr>
          <a:xfrm flipH="1" flipV="1">
            <a:off x="3984550" y="2506547"/>
            <a:ext cx="820313" cy="69565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0301" y="4035063"/>
            <a:ext cx="92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Массив</a:t>
            </a:r>
          </a:p>
        </p:txBody>
      </p:sp>
      <p:sp>
        <p:nvSpPr>
          <p:cNvPr id="15" name="Двойные фигурные скобки 14"/>
          <p:cNvSpPr/>
          <p:nvPr/>
        </p:nvSpPr>
        <p:spPr>
          <a:xfrm>
            <a:off x="2577224" y="4853627"/>
            <a:ext cx="3319549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int</a:t>
            </a:r>
            <a:r>
              <a:rPr lang="en-US" dirty="0"/>
              <a:t> mass[4] {2, 5, 13, 1};</a:t>
            </a:r>
            <a:endParaRPr lang="ru-RU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 flipH="1" flipV="1">
            <a:off x="3189549" y="4430765"/>
            <a:ext cx="448808" cy="4605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Рамка 16"/>
          <p:cNvSpPr/>
          <p:nvPr/>
        </p:nvSpPr>
        <p:spPr>
          <a:xfrm>
            <a:off x="3357523" y="5957404"/>
            <a:ext cx="371192" cy="38929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23119" y="5557836"/>
            <a:ext cx="1640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Ячейка памяти</a:t>
            </a:r>
          </a:p>
        </p:txBody>
      </p:sp>
      <p:grpSp>
        <p:nvGrpSpPr>
          <p:cNvPr id="19" name="Группа 18"/>
          <p:cNvGrpSpPr/>
          <p:nvPr/>
        </p:nvGrpSpPr>
        <p:grpSpPr>
          <a:xfrm>
            <a:off x="9075792" y="5702567"/>
            <a:ext cx="1851597" cy="732921"/>
            <a:chOff x="10081238" y="2406129"/>
            <a:chExt cx="1851597" cy="732921"/>
          </a:xfrm>
        </p:grpSpPr>
        <p:sp>
          <p:nvSpPr>
            <p:cNvPr id="20" name="Блок-схема: процесс 19"/>
            <p:cNvSpPr/>
            <p:nvPr/>
          </p:nvSpPr>
          <p:spPr>
            <a:xfrm>
              <a:off x="10081238" y="2406129"/>
              <a:ext cx="1809919" cy="732921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081238" y="2406129"/>
              <a:ext cx="185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Адрес = </a:t>
              </a:r>
              <a:r>
                <a:rPr lang="en-US" dirty="0"/>
                <a:t>&amp;</a:t>
              </a:r>
              <a:r>
                <a:rPr lang="ru-RU" dirty="0"/>
                <a:t>Ячейка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081238" y="2769718"/>
              <a:ext cx="180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Ячейка = *Адрес</a:t>
              </a: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5375330" y="5689535"/>
            <a:ext cx="1568072" cy="758985"/>
            <a:chOff x="4518439" y="5208268"/>
            <a:chExt cx="1568072" cy="758985"/>
          </a:xfrm>
        </p:grpSpPr>
        <p:sp>
          <p:nvSpPr>
            <p:cNvPr id="24" name="Блок-схема: процесс 23"/>
            <p:cNvSpPr/>
            <p:nvPr/>
          </p:nvSpPr>
          <p:spPr>
            <a:xfrm>
              <a:off x="4518439" y="5208268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  <a:endParaRPr lang="ru-RU" dirty="0"/>
            </a:p>
          </p:txBody>
        </p:sp>
        <p:sp>
          <p:nvSpPr>
            <p:cNvPr id="25" name="Рамка 24"/>
            <p:cNvSpPr/>
            <p:nvPr/>
          </p:nvSpPr>
          <p:spPr>
            <a:xfrm>
              <a:off x="4518439" y="5577954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Рамка 25"/>
            <p:cNvSpPr/>
            <p:nvPr/>
          </p:nvSpPr>
          <p:spPr>
            <a:xfrm>
              <a:off x="4917399" y="5577954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Рамка 26"/>
            <p:cNvSpPr/>
            <p:nvPr/>
          </p:nvSpPr>
          <p:spPr>
            <a:xfrm>
              <a:off x="5316359" y="5577954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8" name="Рамка 27"/>
            <p:cNvSpPr/>
            <p:nvPr/>
          </p:nvSpPr>
          <p:spPr>
            <a:xfrm>
              <a:off x="5715319" y="5577954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450550" y="5226454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Переменная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82706" y="58845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Адрес</a:t>
            </a:r>
          </a:p>
        </p:txBody>
      </p:sp>
      <p:cxnSp>
        <p:nvCxnSpPr>
          <p:cNvPr id="31" name="Прямая со стрелкой 30"/>
          <p:cNvCxnSpPr>
            <a:stCxn id="30" idx="1"/>
          </p:cNvCxnSpPr>
          <p:nvPr/>
        </p:nvCxnSpPr>
        <p:spPr>
          <a:xfrm flipH="1">
            <a:off x="6806518" y="6069204"/>
            <a:ext cx="876188" cy="1846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Двойные фигурные скобки 31"/>
          <p:cNvSpPr/>
          <p:nvPr/>
        </p:nvSpPr>
        <p:spPr>
          <a:xfrm>
            <a:off x="6780189" y="3153887"/>
            <a:ext cx="1595840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int</a:t>
            </a:r>
            <a:r>
              <a:rPr lang="en-US" dirty="0"/>
              <a:t>&amp; n2 = n;</a:t>
            </a:r>
            <a:endParaRPr lang="ru-RU" dirty="0"/>
          </a:p>
        </p:txBody>
      </p:sp>
      <p:sp>
        <p:nvSpPr>
          <p:cNvPr id="33" name="Равно 32"/>
          <p:cNvSpPr/>
          <p:nvPr/>
        </p:nvSpPr>
        <p:spPr>
          <a:xfrm>
            <a:off x="5848252" y="3153887"/>
            <a:ext cx="883416" cy="28971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38640" y="282724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Синоним</a:t>
            </a:r>
          </a:p>
        </p:txBody>
      </p:sp>
      <p:grpSp>
        <p:nvGrpSpPr>
          <p:cNvPr id="35" name="Группа 34"/>
          <p:cNvGrpSpPr/>
          <p:nvPr/>
        </p:nvGrpSpPr>
        <p:grpSpPr>
          <a:xfrm>
            <a:off x="2201677" y="1213400"/>
            <a:ext cx="8345991" cy="389303"/>
            <a:chOff x="2109358" y="873654"/>
            <a:chExt cx="8345991" cy="389303"/>
          </a:xfrm>
        </p:grpSpPr>
        <p:sp>
          <p:nvSpPr>
            <p:cNvPr id="36" name="Рамка 35"/>
            <p:cNvSpPr/>
            <p:nvPr/>
          </p:nvSpPr>
          <p:spPr>
            <a:xfrm>
              <a:off x="250975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7" name="Рамка 36"/>
            <p:cNvSpPr/>
            <p:nvPr/>
          </p:nvSpPr>
          <p:spPr>
            <a:xfrm>
              <a:off x="290871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8" name="Рамка 37"/>
            <p:cNvSpPr/>
            <p:nvPr/>
          </p:nvSpPr>
          <p:spPr>
            <a:xfrm>
              <a:off x="330767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9" name="Рамка 38"/>
            <p:cNvSpPr/>
            <p:nvPr/>
          </p:nvSpPr>
          <p:spPr>
            <a:xfrm>
              <a:off x="370663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40" name="Рамка 39"/>
            <p:cNvSpPr/>
            <p:nvPr/>
          </p:nvSpPr>
          <p:spPr>
            <a:xfrm>
              <a:off x="410559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41" name="Рамка 40"/>
            <p:cNvSpPr/>
            <p:nvPr/>
          </p:nvSpPr>
          <p:spPr>
            <a:xfrm>
              <a:off x="450455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42" name="Рамка 41"/>
            <p:cNvSpPr/>
            <p:nvPr/>
          </p:nvSpPr>
          <p:spPr>
            <a:xfrm>
              <a:off x="490351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43" name="Рамка 42"/>
            <p:cNvSpPr/>
            <p:nvPr/>
          </p:nvSpPr>
          <p:spPr>
            <a:xfrm>
              <a:off x="530247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44" name="Рамка 43"/>
            <p:cNvSpPr/>
            <p:nvPr/>
          </p:nvSpPr>
          <p:spPr>
            <a:xfrm>
              <a:off x="570143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45" name="Рамка 44"/>
            <p:cNvSpPr/>
            <p:nvPr/>
          </p:nvSpPr>
          <p:spPr>
            <a:xfrm>
              <a:off x="610039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46" name="Рамка 45"/>
            <p:cNvSpPr/>
            <p:nvPr/>
          </p:nvSpPr>
          <p:spPr>
            <a:xfrm>
              <a:off x="649935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47" name="Рамка 46"/>
            <p:cNvSpPr/>
            <p:nvPr/>
          </p:nvSpPr>
          <p:spPr>
            <a:xfrm>
              <a:off x="689831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48" name="Рамка 47"/>
            <p:cNvSpPr/>
            <p:nvPr/>
          </p:nvSpPr>
          <p:spPr>
            <a:xfrm>
              <a:off x="729727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  <a:r>
                <a:rPr lang="en-US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3</a:t>
              </a:r>
              <a:endParaRPr lang="ru-RU" sz="1000" spc="-15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9" name="Рамка 48"/>
            <p:cNvSpPr/>
            <p:nvPr/>
          </p:nvSpPr>
          <p:spPr>
            <a:xfrm>
              <a:off x="769623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50" name="Рамка 49"/>
            <p:cNvSpPr/>
            <p:nvPr/>
          </p:nvSpPr>
          <p:spPr>
            <a:xfrm>
              <a:off x="809519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51" name="Рамка 50"/>
            <p:cNvSpPr/>
            <p:nvPr/>
          </p:nvSpPr>
          <p:spPr>
            <a:xfrm>
              <a:off x="8491236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52" name="Рамка 51"/>
            <p:cNvSpPr/>
            <p:nvPr/>
          </p:nvSpPr>
          <p:spPr>
            <a:xfrm>
              <a:off x="8890196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17</a:t>
              </a:r>
            </a:p>
          </p:txBody>
        </p:sp>
        <p:sp>
          <p:nvSpPr>
            <p:cNvPr id="53" name="Рамка 52"/>
            <p:cNvSpPr/>
            <p:nvPr/>
          </p:nvSpPr>
          <p:spPr>
            <a:xfrm>
              <a:off x="9289156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54" name="Рамка 53"/>
            <p:cNvSpPr/>
            <p:nvPr/>
          </p:nvSpPr>
          <p:spPr>
            <a:xfrm>
              <a:off x="9688116" y="873656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19</a:t>
              </a:r>
            </a:p>
          </p:txBody>
        </p:sp>
        <p:sp>
          <p:nvSpPr>
            <p:cNvPr id="55" name="Рамка 54"/>
            <p:cNvSpPr/>
            <p:nvPr/>
          </p:nvSpPr>
          <p:spPr>
            <a:xfrm>
              <a:off x="10084157" y="873655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56" name="Рамка 55"/>
            <p:cNvSpPr/>
            <p:nvPr/>
          </p:nvSpPr>
          <p:spPr>
            <a:xfrm>
              <a:off x="2109358" y="873654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57" name="Группа 56"/>
          <p:cNvGrpSpPr/>
          <p:nvPr/>
        </p:nvGrpSpPr>
        <p:grpSpPr>
          <a:xfrm>
            <a:off x="2201677" y="1747558"/>
            <a:ext cx="8345991" cy="758989"/>
            <a:chOff x="1917445" y="1362225"/>
            <a:chExt cx="8345991" cy="758989"/>
          </a:xfrm>
        </p:grpSpPr>
        <p:sp>
          <p:nvSpPr>
            <p:cNvPr id="58" name="Блок-схема: процесс 57"/>
            <p:cNvSpPr/>
            <p:nvPr/>
          </p:nvSpPr>
          <p:spPr>
            <a:xfrm>
              <a:off x="3514004" y="1362225"/>
              <a:ext cx="1568071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  <a:endParaRPr lang="ru-RU" dirty="0"/>
            </a:p>
          </p:txBody>
        </p:sp>
        <p:grpSp>
          <p:nvGrpSpPr>
            <p:cNvPr id="59" name="Группа 58"/>
            <p:cNvGrpSpPr/>
            <p:nvPr/>
          </p:nvGrpSpPr>
          <p:grpSpPr>
            <a:xfrm>
              <a:off x="1917445" y="1731911"/>
              <a:ext cx="8345991" cy="389303"/>
              <a:chOff x="2109358" y="873654"/>
              <a:chExt cx="8345991" cy="389303"/>
            </a:xfrm>
          </p:grpSpPr>
          <p:sp>
            <p:nvSpPr>
              <p:cNvPr id="60" name="Рамка 59"/>
              <p:cNvSpPr/>
              <p:nvPr/>
            </p:nvSpPr>
            <p:spPr>
              <a:xfrm>
                <a:off x="25097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61" name="Рамка 60"/>
              <p:cNvSpPr/>
              <p:nvPr/>
            </p:nvSpPr>
            <p:spPr>
              <a:xfrm>
                <a:off x="29087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2" name="Рамка 61"/>
              <p:cNvSpPr/>
              <p:nvPr/>
            </p:nvSpPr>
            <p:spPr>
              <a:xfrm>
                <a:off x="33076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63" name="Рамка 62"/>
              <p:cNvSpPr/>
              <p:nvPr/>
            </p:nvSpPr>
            <p:spPr>
              <a:xfrm>
                <a:off x="37066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64" name="Рамка 63"/>
              <p:cNvSpPr/>
              <p:nvPr/>
            </p:nvSpPr>
            <p:spPr>
              <a:xfrm>
                <a:off x="41055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65" name="Рамка 64"/>
              <p:cNvSpPr/>
              <p:nvPr/>
            </p:nvSpPr>
            <p:spPr>
              <a:xfrm>
                <a:off x="45045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66" name="Рамка 65"/>
              <p:cNvSpPr/>
              <p:nvPr/>
            </p:nvSpPr>
            <p:spPr>
              <a:xfrm>
                <a:off x="49035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67" name="Рамка 66"/>
              <p:cNvSpPr/>
              <p:nvPr/>
            </p:nvSpPr>
            <p:spPr>
              <a:xfrm>
                <a:off x="53024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68" name="Рамка 67"/>
              <p:cNvSpPr/>
              <p:nvPr/>
            </p:nvSpPr>
            <p:spPr>
              <a:xfrm>
                <a:off x="57014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9</a:t>
                </a:r>
              </a:p>
            </p:txBody>
          </p:sp>
          <p:sp>
            <p:nvSpPr>
              <p:cNvPr id="69" name="Рамка 68"/>
              <p:cNvSpPr/>
              <p:nvPr/>
            </p:nvSpPr>
            <p:spPr>
              <a:xfrm>
                <a:off x="61003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70" name="Рамка 69"/>
              <p:cNvSpPr/>
              <p:nvPr/>
            </p:nvSpPr>
            <p:spPr>
              <a:xfrm>
                <a:off x="64993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72" name="Рамка 71"/>
              <p:cNvSpPr/>
              <p:nvPr/>
            </p:nvSpPr>
            <p:spPr>
              <a:xfrm>
                <a:off x="68983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12</a:t>
                </a:r>
              </a:p>
            </p:txBody>
          </p:sp>
          <p:sp>
            <p:nvSpPr>
              <p:cNvPr id="75" name="Рамка 74"/>
              <p:cNvSpPr/>
              <p:nvPr/>
            </p:nvSpPr>
            <p:spPr>
              <a:xfrm>
                <a:off x="72972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Рамка 75"/>
              <p:cNvSpPr/>
              <p:nvPr/>
            </p:nvSpPr>
            <p:spPr>
              <a:xfrm>
                <a:off x="76962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77" name="Рамка 76"/>
              <p:cNvSpPr/>
              <p:nvPr/>
            </p:nvSpPr>
            <p:spPr>
              <a:xfrm>
                <a:off x="80951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15</a:t>
                </a:r>
              </a:p>
            </p:txBody>
          </p:sp>
          <p:sp>
            <p:nvSpPr>
              <p:cNvPr id="78" name="Рамка 77"/>
              <p:cNvSpPr/>
              <p:nvPr/>
            </p:nvSpPr>
            <p:spPr>
              <a:xfrm>
                <a:off x="849123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16</a:t>
                </a:r>
              </a:p>
            </p:txBody>
          </p:sp>
          <p:sp>
            <p:nvSpPr>
              <p:cNvPr id="79" name="Рамка 78"/>
              <p:cNvSpPr/>
              <p:nvPr/>
            </p:nvSpPr>
            <p:spPr>
              <a:xfrm>
                <a:off x="889019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17</a:t>
                </a:r>
              </a:p>
            </p:txBody>
          </p:sp>
          <p:sp>
            <p:nvSpPr>
              <p:cNvPr id="80" name="Рамка 79"/>
              <p:cNvSpPr/>
              <p:nvPr/>
            </p:nvSpPr>
            <p:spPr>
              <a:xfrm>
                <a:off x="928915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18</a:t>
                </a:r>
              </a:p>
            </p:txBody>
          </p:sp>
          <p:sp>
            <p:nvSpPr>
              <p:cNvPr id="81" name="Рамка 80"/>
              <p:cNvSpPr/>
              <p:nvPr/>
            </p:nvSpPr>
            <p:spPr>
              <a:xfrm>
                <a:off x="9688116" y="873656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19</a:t>
                </a:r>
              </a:p>
            </p:txBody>
          </p:sp>
          <p:sp>
            <p:nvSpPr>
              <p:cNvPr id="82" name="Рамка 81"/>
              <p:cNvSpPr/>
              <p:nvPr/>
            </p:nvSpPr>
            <p:spPr>
              <a:xfrm>
                <a:off x="10084157" y="873655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83" name="Рамка 82"/>
              <p:cNvSpPr/>
              <p:nvPr/>
            </p:nvSpPr>
            <p:spPr>
              <a:xfrm>
                <a:off x="2109358" y="8736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</p:grpSp>
      <p:grpSp>
        <p:nvGrpSpPr>
          <p:cNvPr id="84" name="Группа 83"/>
          <p:cNvGrpSpPr/>
          <p:nvPr/>
        </p:nvGrpSpPr>
        <p:grpSpPr>
          <a:xfrm>
            <a:off x="2203855" y="3662574"/>
            <a:ext cx="8345991" cy="768972"/>
            <a:chOff x="1923391" y="3331722"/>
            <a:chExt cx="8345991" cy="768972"/>
          </a:xfrm>
        </p:grpSpPr>
        <p:sp>
          <p:nvSpPr>
            <p:cNvPr id="85" name="Блок-схема: процесс 84"/>
            <p:cNvSpPr/>
            <p:nvPr/>
          </p:nvSpPr>
          <p:spPr>
            <a:xfrm>
              <a:off x="272311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  <a:endParaRPr lang="ru-RU" dirty="0"/>
            </a:p>
          </p:txBody>
        </p:sp>
        <p:sp>
          <p:nvSpPr>
            <p:cNvPr id="86" name="Блок-схема: процесс 85"/>
            <p:cNvSpPr/>
            <p:nvPr/>
          </p:nvSpPr>
          <p:spPr>
            <a:xfrm>
              <a:off x="431895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  <a:endParaRPr lang="ru-RU" dirty="0"/>
            </a:p>
          </p:txBody>
        </p:sp>
        <p:sp>
          <p:nvSpPr>
            <p:cNvPr id="87" name="Блок-схема: процесс 86"/>
            <p:cNvSpPr/>
            <p:nvPr/>
          </p:nvSpPr>
          <p:spPr>
            <a:xfrm>
              <a:off x="591479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  <a:endParaRPr lang="ru-RU" dirty="0"/>
            </a:p>
          </p:txBody>
        </p:sp>
        <p:sp>
          <p:nvSpPr>
            <p:cNvPr id="88" name="Блок-схема: процесс 87"/>
            <p:cNvSpPr/>
            <p:nvPr/>
          </p:nvSpPr>
          <p:spPr>
            <a:xfrm>
              <a:off x="7510639" y="3331722"/>
              <a:ext cx="1565153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  <a:endParaRPr lang="ru-RU" dirty="0"/>
            </a:p>
          </p:txBody>
        </p:sp>
        <p:grpSp>
          <p:nvGrpSpPr>
            <p:cNvPr id="89" name="Группа 88"/>
            <p:cNvGrpSpPr/>
            <p:nvPr/>
          </p:nvGrpSpPr>
          <p:grpSpPr>
            <a:xfrm>
              <a:off x="1923391" y="3711391"/>
              <a:ext cx="8345991" cy="389303"/>
              <a:chOff x="2109358" y="873654"/>
              <a:chExt cx="8345991" cy="389303"/>
            </a:xfrm>
          </p:grpSpPr>
          <p:sp>
            <p:nvSpPr>
              <p:cNvPr id="90" name="Рамка 89"/>
              <p:cNvSpPr/>
              <p:nvPr/>
            </p:nvSpPr>
            <p:spPr>
              <a:xfrm>
                <a:off x="25097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91" name="Рамка 90"/>
              <p:cNvSpPr/>
              <p:nvPr/>
            </p:nvSpPr>
            <p:spPr>
              <a:xfrm>
                <a:off x="29087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92" name="Рамка 91"/>
              <p:cNvSpPr/>
              <p:nvPr/>
            </p:nvSpPr>
            <p:spPr>
              <a:xfrm>
                <a:off x="33076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93" name="Рамка 92"/>
              <p:cNvSpPr/>
              <p:nvPr/>
            </p:nvSpPr>
            <p:spPr>
              <a:xfrm>
                <a:off x="37066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94" name="Рамка 93"/>
              <p:cNvSpPr/>
              <p:nvPr/>
            </p:nvSpPr>
            <p:spPr>
              <a:xfrm>
                <a:off x="41055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95" name="Рамка 94"/>
              <p:cNvSpPr/>
              <p:nvPr/>
            </p:nvSpPr>
            <p:spPr>
              <a:xfrm>
                <a:off x="45045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96" name="Рамка 95"/>
              <p:cNvSpPr/>
              <p:nvPr/>
            </p:nvSpPr>
            <p:spPr>
              <a:xfrm>
                <a:off x="49035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97" name="Рамка 96"/>
              <p:cNvSpPr/>
              <p:nvPr/>
            </p:nvSpPr>
            <p:spPr>
              <a:xfrm>
                <a:off x="53024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98" name="Рамка 97"/>
              <p:cNvSpPr/>
              <p:nvPr/>
            </p:nvSpPr>
            <p:spPr>
              <a:xfrm>
                <a:off x="57014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9</a:t>
                </a:r>
              </a:p>
            </p:txBody>
          </p:sp>
          <p:sp>
            <p:nvSpPr>
              <p:cNvPr id="99" name="Рамка 98"/>
              <p:cNvSpPr/>
              <p:nvPr/>
            </p:nvSpPr>
            <p:spPr>
              <a:xfrm>
                <a:off x="61003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100" name="Рамка 99"/>
              <p:cNvSpPr/>
              <p:nvPr/>
            </p:nvSpPr>
            <p:spPr>
              <a:xfrm>
                <a:off x="64993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101" name="Рамка 100"/>
              <p:cNvSpPr/>
              <p:nvPr/>
            </p:nvSpPr>
            <p:spPr>
              <a:xfrm>
                <a:off x="68983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12</a:t>
                </a:r>
              </a:p>
            </p:txBody>
          </p:sp>
          <p:sp>
            <p:nvSpPr>
              <p:cNvPr id="102" name="Рамка 101"/>
              <p:cNvSpPr/>
              <p:nvPr/>
            </p:nvSpPr>
            <p:spPr>
              <a:xfrm>
                <a:off x="72972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Рамка 102"/>
              <p:cNvSpPr/>
              <p:nvPr/>
            </p:nvSpPr>
            <p:spPr>
              <a:xfrm>
                <a:off x="76962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104" name="Рамка 103"/>
              <p:cNvSpPr/>
              <p:nvPr/>
            </p:nvSpPr>
            <p:spPr>
              <a:xfrm>
                <a:off x="80951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15</a:t>
                </a:r>
              </a:p>
            </p:txBody>
          </p:sp>
          <p:sp>
            <p:nvSpPr>
              <p:cNvPr id="105" name="Рамка 104"/>
              <p:cNvSpPr/>
              <p:nvPr/>
            </p:nvSpPr>
            <p:spPr>
              <a:xfrm>
                <a:off x="849123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16</a:t>
                </a:r>
              </a:p>
            </p:txBody>
          </p:sp>
          <p:sp>
            <p:nvSpPr>
              <p:cNvPr id="106" name="Рамка 105"/>
              <p:cNvSpPr/>
              <p:nvPr/>
            </p:nvSpPr>
            <p:spPr>
              <a:xfrm>
                <a:off x="889019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17</a:t>
                </a:r>
              </a:p>
            </p:txBody>
          </p:sp>
          <p:sp>
            <p:nvSpPr>
              <p:cNvPr id="107" name="Рамка 106"/>
              <p:cNvSpPr/>
              <p:nvPr/>
            </p:nvSpPr>
            <p:spPr>
              <a:xfrm>
                <a:off x="928915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18</a:t>
                </a:r>
              </a:p>
            </p:txBody>
          </p:sp>
          <p:sp>
            <p:nvSpPr>
              <p:cNvPr id="108" name="Рамка 107"/>
              <p:cNvSpPr/>
              <p:nvPr/>
            </p:nvSpPr>
            <p:spPr>
              <a:xfrm>
                <a:off x="9688116" y="873656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19</a:t>
                </a:r>
              </a:p>
            </p:txBody>
          </p:sp>
          <p:sp>
            <p:nvSpPr>
              <p:cNvPr id="109" name="Рамка 108"/>
              <p:cNvSpPr/>
              <p:nvPr/>
            </p:nvSpPr>
            <p:spPr>
              <a:xfrm>
                <a:off x="10084157" y="873655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110" name="Рамка 109"/>
              <p:cNvSpPr/>
              <p:nvPr/>
            </p:nvSpPr>
            <p:spPr>
              <a:xfrm>
                <a:off x="2109358" y="8736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</p:grpSp>
      <p:cxnSp>
        <p:nvCxnSpPr>
          <p:cNvPr id="111" name="Прямая со стрелкой 110"/>
          <p:cNvCxnSpPr>
            <a:endCxn id="63" idx="2"/>
          </p:cNvCxnSpPr>
          <p:nvPr/>
        </p:nvCxnSpPr>
        <p:spPr>
          <a:xfrm flipH="1" flipV="1">
            <a:off x="3984550" y="2506547"/>
            <a:ext cx="3436715" cy="70928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 descr="ПАМЯТЬ? КАКУЮ ПАМЯТЬ?, Мем Какой пацан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63" y="5021554"/>
            <a:ext cx="2403181" cy="183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14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Указатель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3" name="Группа 12"/>
          <p:cNvGrpSpPr/>
          <p:nvPr/>
        </p:nvGrpSpPr>
        <p:grpSpPr>
          <a:xfrm>
            <a:off x="3770729" y="4727828"/>
            <a:ext cx="4650543" cy="1109261"/>
            <a:chOff x="4054041" y="4727828"/>
            <a:chExt cx="4650543" cy="1109261"/>
          </a:xfrm>
        </p:grpSpPr>
        <p:grpSp>
          <p:nvGrpSpPr>
            <p:cNvPr id="14" name="Группа 13"/>
            <p:cNvGrpSpPr/>
            <p:nvPr/>
          </p:nvGrpSpPr>
          <p:grpSpPr>
            <a:xfrm>
              <a:off x="4054041" y="5078104"/>
              <a:ext cx="1568072" cy="758985"/>
              <a:chOff x="4518439" y="5208268"/>
              <a:chExt cx="1568072" cy="758985"/>
            </a:xfrm>
          </p:grpSpPr>
          <p:sp>
            <p:nvSpPr>
              <p:cNvPr id="20" name="Блок-схема: процесс 19"/>
              <p:cNvSpPr/>
              <p:nvPr/>
            </p:nvSpPr>
            <p:spPr>
              <a:xfrm>
                <a:off x="4518439" y="5208268"/>
                <a:ext cx="1568072" cy="369686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&amp;</a:t>
                </a:r>
                <a:r>
                  <a:rPr lang="ru-RU" dirty="0"/>
                  <a:t>Ячейка12</a:t>
                </a:r>
              </a:p>
            </p:txBody>
          </p:sp>
          <p:sp>
            <p:nvSpPr>
              <p:cNvPr id="21" name="Рамка 20"/>
              <p:cNvSpPr/>
              <p:nvPr/>
            </p:nvSpPr>
            <p:spPr>
              <a:xfrm>
                <a:off x="4518439" y="55779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4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Рамка 21"/>
              <p:cNvSpPr/>
              <p:nvPr/>
            </p:nvSpPr>
            <p:spPr>
              <a:xfrm>
                <a:off x="4917399" y="55779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5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Рамка 22"/>
              <p:cNvSpPr/>
              <p:nvPr/>
            </p:nvSpPr>
            <p:spPr>
              <a:xfrm>
                <a:off x="5316359" y="55779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6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Рамка 23"/>
              <p:cNvSpPr/>
              <p:nvPr/>
            </p:nvSpPr>
            <p:spPr>
              <a:xfrm>
                <a:off x="5715319" y="55779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7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4290434" y="4727828"/>
              <a:ext cx="1146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Указатель</a:t>
              </a:r>
            </a:p>
          </p:txBody>
        </p:sp>
        <p:grpSp>
          <p:nvGrpSpPr>
            <p:cNvPr id="16" name="Группа 15"/>
            <p:cNvGrpSpPr/>
            <p:nvPr/>
          </p:nvGrpSpPr>
          <p:grpSpPr>
            <a:xfrm>
              <a:off x="6285977" y="5097160"/>
              <a:ext cx="2418607" cy="732921"/>
              <a:chOff x="10081238" y="2406129"/>
              <a:chExt cx="1809919" cy="732921"/>
            </a:xfrm>
          </p:grpSpPr>
          <p:sp>
            <p:nvSpPr>
              <p:cNvPr id="17" name="Блок-схема: процесс 16"/>
              <p:cNvSpPr/>
              <p:nvPr/>
            </p:nvSpPr>
            <p:spPr>
              <a:xfrm>
                <a:off x="10081238" y="2406129"/>
                <a:ext cx="1809919" cy="73292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081238" y="2406129"/>
                <a:ext cx="1790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Адрес = </a:t>
                </a:r>
                <a:r>
                  <a:rPr lang="en-US" b="1" dirty="0">
                    <a:solidFill>
                      <a:srgbClr val="FF0000"/>
                    </a:solidFill>
                  </a:rPr>
                  <a:t>&amp;</a:t>
                </a:r>
                <a:r>
                  <a:rPr lang="ru-RU" dirty="0"/>
                  <a:t>Переменная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081238" y="2769718"/>
                <a:ext cx="1759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Переменная = </a:t>
                </a:r>
                <a:r>
                  <a:rPr lang="ru-RU" b="1" dirty="0">
                    <a:solidFill>
                      <a:srgbClr val="FF0000"/>
                    </a:solidFill>
                  </a:rPr>
                  <a:t>*</a:t>
                </a:r>
                <a:r>
                  <a:rPr lang="ru-RU" dirty="0"/>
                  <a:t>Адрес</a:t>
                </a:r>
              </a:p>
            </p:txBody>
          </p:sp>
        </p:grpSp>
      </p:grpSp>
      <p:cxnSp>
        <p:nvCxnSpPr>
          <p:cNvPr id="25" name="Прямая со стрелкой 24"/>
          <p:cNvCxnSpPr/>
          <p:nvPr/>
        </p:nvCxnSpPr>
        <p:spPr>
          <a:xfrm flipH="1">
            <a:off x="8304883" y="4816694"/>
            <a:ext cx="1708250" cy="464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H="1" flipV="1">
            <a:off x="8304883" y="5621481"/>
            <a:ext cx="1708250" cy="38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946099" y="4475964"/>
            <a:ext cx="1851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Взятие указателя</a:t>
            </a:r>
          </a:p>
          <a:p>
            <a:r>
              <a:rPr lang="ru-RU" sz="1400" dirty="0"/>
              <a:t>(получение адреса)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946099" y="5356117"/>
            <a:ext cx="21103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Разъименование</a:t>
            </a:r>
            <a:r>
              <a:rPr lang="ru-RU" dirty="0"/>
              <a:t> указателя</a:t>
            </a:r>
          </a:p>
          <a:p>
            <a:r>
              <a:rPr lang="ru-RU" sz="1400" dirty="0"/>
              <a:t>(получение значения переменной на которую указывают)</a:t>
            </a:r>
          </a:p>
        </p:txBody>
      </p:sp>
      <p:sp>
        <p:nvSpPr>
          <p:cNvPr id="9" name="Двойные фигурные скобки 8"/>
          <p:cNvSpPr/>
          <p:nvPr/>
        </p:nvSpPr>
        <p:spPr>
          <a:xfrm>
            <a:off x="5270942" y="1088491"/>
            <a:ext cx="1650116" cy="65610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int</a:t>
            </a:r>
            <a:r>
              <a:rPr lang="en-US" dirty="0"/>
              <a:t> n = 25;</a:t>
            </a:r>
          </a:p>
          <a:p>
            <a:pPr algn="ctr"/>
            <a:r>
              <a:rPr lang="en-US" dirty="0" err="1"/>
              <a:t>int</a:t>
            </a:r>
            <a:r>
              <a:rPr lang="ru-RU" dirty="0"/>
              <a:t>*</a:t>
            </a:r>
            <a:r>
              <a:rPr lang="en-US" dirty="0"/>
              <a:t> </a:t>
            </a:r>
            <a:r>
              <a:rPr lang="en-US" dirty="0" err="1"/>
              <a:t>pn</a:t>
            </a:r>
            <a:r>
              <a:rPr lang="en-US" dirty="0"/>
              <a:t> = &amp;n;</a:t>
            </a:r>
            <a:endParaRPr lang="ru-RU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3535370" y="3162867"/>
            <a:ext cx="5121261" cy="1491320"/>
            <a:chOff x="3201911" y="2678386"/>
            <a:chExt cx="5121261" cy="1491320"/>
          </a:xfrm>
        </p:grpSpPr>
        <p:sp>
          <p:nvSpPr>
            <p:cNvPr id="11" name="Двойные фигурные скобки 10"/>
            <p:cNvSpPr/>
            <p:nvPr/>
          </p:nvSpPr>
          <p:spPr>
            <a:xfrm>
              <a:off x="3201911" y="2678386"/>
              <a:ext cx="3111091" cy="1491320"/>
            </a:xfrm>
            <a:prstGeom prst="brace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 algn="ctr"/>
              <a:r>
                <a:rPr lang="en-US" dirty="0" err="1"/>
                <a:t>cout</a:t>
              </a:r>
              <a:r>
                <a:rPr lang="en-US" dirty="0"/>
                <a:t> &lt;&lt; n &lt;&lt; </a:t>
              </a:r>
              <a:r>
                <a:rPr lang="en-US" dirty="0" err="1"/>
                <a:t>endl</a:t>
              </a:r>
              <a:r>
                <a:rPr lang="en-US" dirty="0"/>
                <a:t>;</a:t>
              </a:r>
            </a:p>
            <a:p>
              <a:pPr algn="ctr"/>
              <a:r>
                <a:rPr lang="en-US" dirty="0" err="1"/>
                <a:t>cout</a:t>
              </a:r>
              <a:r>
                <a:rPr lang="en-US" dirty="0"/>
                <a:t> &lt;&lt; </a:t>
              </a:r>
              <a:r>
                <a:rPr lang="en-US" dirty="0" err="1"/>
                <a:t>pn</a:t>
              </a:r>
              <a:r>
                <a:rPr lang="en-US" dirty="0"/>
                <a:t> &lt;&lt; </a:t>
              </a:r>
              <a:r>
                <a:rPr lang="en-US" dirty="0" err="1"/>
                <a:t>endl</a:t>
              </a:r>
              <a:r>
                <a:rPr lang="en-US" dirty="0"/>
                <a:t>;</a:t>
              </a:r>
            </a:p>
            <a:p>
              <a:pPr algn="ctr"/>
              <a:r>
                <a:rPr lang="en-US" dirty="0" err="1"/>
                <a:t>cout</a:t>
              </a:r>
              <a:r>
                <a:rPr lang="en-US" dirty="0"/>
                <a:t> &lt;&lt; *</a:t>
              </a:r>
              <a:r>
                <a:rPr lang="en-US" dirty="0" err="1"/>
                <a:t>pn</a:t>
              </a:r>
              <a:r>
                <a:rPr lang="en-US" dirty="0"/>
                <a:t> &lt;&lt; </a:t>
              </a:r>
              <a:r>
                <a:rPr lang="en-US" dirty="0" err="1"/>
                <a:t>endl</a:t>
              </a:r>
              <a:r>
                <a:rPr lang="en-US" dirty="0"/>
                <a:t>;</a:t>
              </a:r>
            </a:p>
            <a:p>
              <a:pPr algn="ctr"/>
              <a:r>
                <a:rPr lang="en-US" dirty="0" err="1"/>
                <a:t>cout</a:t>
              </a:r>
              <a:r>
                <a:rPr lang="en-US" dirty="0"/>
                <a:t> &lt;&lt; &amp;n &lt;&lt; </a:t>
              </a:r>
              <a:r>
                <a:rPr lang="en-US" dirty="0" err="1"/>
                <a:t>endl</a:t>
              </a:r>
              <a:r>
                <a:rPr lang="en-US" dirty="0"/>
                <a:t>;</a:t>
              </a:r>
            </a:p>
            <a:p>
              <a:pPr algn="ctr"/>
              <a:r>
                <a:rPr lang="en-US" dirty="0" err="1"/>
                <a:t>cout</a:t>
              </a:r>
              <a:r>
                <a:rPr lang="en-US" dirty="0"/>
                <a:t> &lt;&lt; &amp;</a:t>
              </a:r>
              <a:r>
                <a:rPr lang="en-US" dirty="0" err="1"/>
                <a:t>pn</a:t>
              </a:r>
              <a:r>
                <a:rPr lang="en-US" dirty="0"/>
                <a:t> &lt;&lt; </a:t>
              </a:r>
              <a:r>
                <a:rPr lang="en-US" dirty="0" err="1"/>
                <a:t>endl</a:t>
              </a:r>
              <a:r>
                <a:rPr lang="en-US" dirty="0"/>
                <a:t>;</a:t>
              </a:r>
            </a:p>
          </p:txBody>
        </p:sp>
        <p:sp>
          <p:nvSpPr>
            <p:cNvPr id="12" name="Блок-схема: процесс 11"/>
            <p:cNvSpPr/>
            <p:nvPr/>
          </p:nvSpPr>
          <p:spPr>
            <a:xfrm>
              <a:off x="6498598" y="2678386"/>
              <a:ext cx="1824574" cy="14913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25</a:t>
              </a:r>
            </a:p>
            <a:p>
              <a:pPr algn="ctr"/>
              <a:r>
                <a:rPr lang="en-US" dirty="0"/>
                <a:t>&amp;</a:t>
              </a:r>
              <a:r>
                <a:rPr lang="ru-RU" dirty="0"/>
                <a:t>Ячейка12</a:t>
              </a:r>
              <a:br>
                <a:rPr lang="ru-RU" dirty="0"/>
              </a:br>
              <a:r>
                <a:rPr lang="ru-RU" dirty="0"/>
                <a:t>25</a:t>
              </a:r>
            </a:p>
            <a:p>
              <a:pPr algn="ctr"/>
              <a:r>
                <a:rPr lang="en-US" dirty="0"/>
                <a:t>&amp;</a:t>
              </a:r>
              <a:r>
                <a:rPr lang="ru-RU" dirty="0"/>
                <a:t>Ячейка12</a:t>
              </a:r>
            </a:p>
            <a:p>
              <a:pPr algn="ctr"/>
              <a:r>
                <a:rPr lang="en-US" dirty="0"/>
                <a:t>&amp;</a:t>
              </a:r>
              <a:r>
                <a:rPr lang="ru-RU" dirty="0"/>
                <a:t>Ячейка6</a:t>
              </a:r>
            </a:p>
          </p:txBody>
        </p:sp>
      </p:grpSp>
      <p:grpSp>
        <p:nvGrpSpPr>
          <p:cNvPr id="29" name="Группа 28"/>
          <p:cNvGrpSpPr/>
          <p:nvPr/>
        </p:nvGrpSpPr>
        <p:grpSpPr>
          <a:xfrm>
            <a:off x="1923005" y="2072644"/>
            <a:ext cx="8345991" cy="760446"/>
            <a:chOff x="2319195" y="1588163"/>
            <a:chExt cx="8345991" cy="760446"/>
          </a:xfrm>
        </p:grpSpPr>
        <p:sp>
          <p:nvSpPr>
            <p:cNvPr id="30" name="Блок-схема: процесс 29"/>
            <p:cNvSpPr/>
            <p:nvPr/>
          </p:nvSpPr>
          <p:spPr>
            <a:xfrm>
              <a:off x="3916879" y="1588163"/>
              <a:ext cx="1567666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&amp;</a:t>
              </a:r>
              <a:r>
                <a:rPr lang="ru-RU" dirty="0"/>
                <a:t>Ячейка10</a:t>
              </a:r>
            </a:p>
          </p:txBody>
        </p:sp>
        <p:sp>
          <p:nvSpPr>
            <p:cNvPr id="31" name="Блок-схема: процесс 30"/>
            <p:cNvSpPr/>
            <p:nvPr/>
          </p:nvSpPr>
          <p:spPr>
            <a:xfrm>
              <a:off x="6310233" y="1588163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25</a:t>
              </a:r>
            </a:p>
          </p:txBody>
        </p:sp>
        <p:grpSp>
          <p:nvGrpSpPr>
            <p:cNvPr id="32" name="Группа 31"/>
            <p:cNvGrpSpPr/>
            <p:nvPr/>
          </p:nvGrpSpPr>
          <p:grpSpPr>
            <a:xfrm>
              <a:off x="2319195" y="1959306"/>
              <a:ext cx="8345991" cy="389303"/>
              <a:chOff x="2109358" y="873654"/>
              <a:chExt cx="8345991" cy="389303"/>
            </a:xfrm>
          </p:grpSpPr>
          <p:sp>
            <p:nvSpPr>
              <p:cNvPr id="33" name="Рамка 32"/>
              <p:cNvSpPr/>
              <p:nvPr/>
            </p:nvSpPr>
            <p:spPr>
              <a:xfrm>
                <a:off x="25097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4" name="Рамка 33"/>
              <p:cNvSpPr/>
              <p:nvPr/>
            </p:nvSpPr>
            <p:spPr>
              <a:xfrm>
                <a:off x="29087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35" name="Рамка 34"/>
              <p:cNvSpPr/>
              <p:nvPr/>
            </p:nvSpPr>
            <p:spPr>
              <a:xfrm>
                <a:off x="33076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36" name="Рамка 35"/>
              <p:cNvSpPr/>
              <p:nvPr/>
            </p:nvSpPr>
            <p:spPr>
              <a:xfrm>
                <a:off x="37066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37" name="Рамка 36"/>
              <p:cNvSpPr/>
              <p:nvPr/>
            </p:nvSpPr>
            <p:spPr>
              <a:xfrm>
                <a:off x="41055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38" name="Рамка 37"/>
              <p:cNvSpPr/>
              <p:nvPr/>
            </p:nvSpPr>
            <p:spPr>
              <a:xfrm>
                <a:off x="45045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39" name="Рамка 38"/>
              <p:cNvSpPr/>
              <p:nvPr/>
            </p:nvSpPr>
            <p:spPr>
              <a:xfrm>
                <a:off x="49035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40" name="Рамка 39"/>
              <p:cNvSpPr/>
              <p:nvPr/>
            </p:nvSpPr>
            <p:spPr>
              <a:xfrm>
                <a:off x="53024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41" name="Рамка 40"/>
              <p:cNvSpPr/>
              <p:nvPr/>
            </p:nvSpPr>
            <p:spPr>
              <a:xfrm>
                <a:off x="57014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9</a:t>
                </a:r>
              </a:p>
            </p:txBody>
          </p:sp>
          <p:sp>
            <p:nvSpPr>
              <p:cNvPr id="42" name="Рамка 41"/>
              <p:cNvSpPr/>
              <p:nvPr/>
            </p:nvSpPr>
            <p:spPr>
              <a:xfrm>
                <a:off x="61003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43" name="Рамка 42"/>
              <p:cNvSpPr/>
              <p:nvPr/>
            </p:nvSpPr>
            <p:spPr>
              <a:xfrm>
                <a:off x="64993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44" name="Рамка 43"/>
              <p:cNvSpPr/>
              <p:nvPr/>
            </p:nvSpPr>
            <p:spPr>
              <a:xfrm>
                <a:off x="68983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12</a:t>
                </a:r>
              </a:p>
            </p:txBody>
          </p:sp>
          <p:sp>
            <p:nvSpPr>
              <p:cNvPr id="45" name="Рамка 44"/>
              <p:cNvSpPr/>
              <p:nvPr/>
            </p:nvSpPr>
            <p:spPr>
              <a:xfrm>
                <a:off x="72972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Рамка 45"/>
              <p:cNvSpPr/>
              <p:nvPr/>
            </p:nvSpPr>
            <p:spPr>
              <a:xfrm>
                <a:off x="76962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47" name="Рамка 46"/>
              <p:cNvSpPr/>
              <p:nvPr/>
            </p:nvSpPr>
            <p:spPr>
              <a:xfrm>
                <a:off x="80951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15</a:t>
                </a:r>
              </a:p>
            </p:txBody>
          </p:sp>
          <p:sp>
            <p:nvSpPr>
              <p:cNvPr id="48" name="Рамка 47"/>
              <p:cNvSpPr/>
              <p:nvPr/>
            </p:nvSpPr>
            <p:spPr>
              <a:xfrm>
                <a:off x="849123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16</a:t>
                </a:r>
              </a:p>
            </p:txBody>
          </p:sp>
          <p:sp>
            <p:nvSpPr>
              <p:cNvPr id="49" name="Рамка 48"/>
              <p:cNvSpPr/>
              <p:nvPr/>
            </p:nvSpPr>
            <p:spPr>
              <a:xfrm>
                <a:off x="889019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17</a:t>
                </a:r>
              </a:p>
            </p:txBody>
          </p:sp>
          <p:sp>
            <p:nvSpPr>
              <p:cNvPr id="50" name="Рамка 49"/>
              <p:cNvSpPr/>
              <p:nvPr/>
            </p:nvSpPr>
            <p:spPr>
              <a:xfrm>
                <a:off x="928915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18</a:t>
                </a:r>
              </a:p>
            </p:txBody>
          </p:sp>
          <p:sp>
            <p:nvSpPr>
              <p:cNvPr id="51" name="Рамка 50"/>
              <p:cNvSpPr/>
              <p:nvPr/>
            </p:nvSpPr>
            <p:spPr>
              <a:xfrm>
                <a:off x="9688116" y="873656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19</a:t>
                </a:r>
              </a:p>
            </p:txBody>
          </p:sp>
          <p:sp>
            <p:nvSpPr>
              <p:cNvPr id="52" name="Рамка 51"/>
              <p:cNvSpPr/>
              <p:nvPr/>
            </p:nvSpPr>
            <p:spPr>
              <a:xfrm>
                <a:off x="10084157" y="873655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53" name="Рамка 52"/>
              <p:cNvSpPr/>
              <p:nvPr/>
            </p:nvSpPr>
            <p:spPr>
              <a:xfrm>
                <a:off x="2109358" y="8736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</p:grpSp>
      <p:pic>
        <p:nvPicPr>
          <p:cNvPr id="54" name="Picture 2" descr="Мем &quot;Что ты несёшь&quot; | Мемы, Юмор, Да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97" y="5021554"/>
            <a:ext cx="2459525" cy="183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4264762" y="6356188"/>
            <a:ext cx="3662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!Указатель это отдельный тип в С++</a:t>
            </a:r>
          </a:p>
        </p:txBody>
      </p:sp>
    </p:spTree>
    <p:extLst>
      <p:ext uri="{BB962C8B-B14F-4D97-AF65-F5344CB8AC3E}">
        <p14:creationId xmlns:p14="http://schemas.microsoft.com/office/powerpoint/2010/main" val="3749759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 если проще?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135" y="1168361"/>
            <a:ext cx="8235546" cy="54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4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Массив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72142" y="2924760"/>
            <a:ext cx="194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Переменная </a:t>
            </a:r>
            <a:r>
              <a:rPr lang="en-US" dirty="0"/>
              <a:t>mass</a:t>
            </a:r>
            <a:endParaRPr lang="ru-RU" dirty="0"/>
          </a:p>
        </p:txBody>
      </p:sp>
      <p:sp>
        <p:nvSpPr>
          <p:cNvPr id="10" name="Двойные фигурные скобки 9"/>
          <p:cNvSpPr/>
          <p:nvPr/>
        </p:nvSpPr>
        <p:spPr>
          <a:xfrm>
            <a:off x="2639290" y="2240582"/>
            <a:ext cx="3319549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int</a:t>
            </a:r>
            <a:r>
              <a:rPr lang="en-US" dirty="0"/>
              <a:t> mass[4] {2, 5, 13, 1};</a:t>
            </a:r>
            <a:endParaRPr lang="ru-RU" dirty="0"/>
          </a:p>
        </p:txBody>
      </p:sp>
      <p:cxnSp>
        <p:nvCxnSpPr>
          <p:cNvPr id="11" name="Прямая со стрелкой 10"/>
          <p:cNvCxnSpPr>
            <a:endCxn id="20" idx="2"/>
          </p:cNvCxnSpPr>
          <p:nvPr/>
        </p:nvCxnSpPr>
        <p:spPr>
          <a:xfrm flipH="1" flipV="1">
            <a:off x="2907958" y="1923401"/>
            <a:ext cx="792465" cy="48690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Блок-схема: процесс 11"/>
          <p:cNvSpPr/>
          <p:nvPr/>
        </p:nvSpPr>
        <p:spPr>
          <a:xfrm>
            <a:off x="2960616" y="3294092"/>
            <a:ext cx="1568072" cy="3696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</a:t>
            </a:r>
            <a:r>
              <a:rPr lang="ru-RU" dirty="0"/>
              <a:t>Ячейка</a:t>
            </a:r>
            <a:r>
              <a:rPr lang="en-US" dirty="0"/>
              <a:t>2</a:t>
            </a:r>
            <a:endParaRPr lang="ru-RU" dirty="0"/>
          </a:p>
        </p:txBody>
      </p:sp>
      <p:grpSp>
        <p:nvGrpSpPr>
          <p:cNvPr id="13" name="Группа 12"/>
          <p:cNvGrpSpPr/>
          <p:nvPr/>
        </p:nvGrpSpPr>
        <p:grpSpPr>
          <a:xfrm>
            <a:off x="1923005" y="1154429"/>
            <a:ext cx="8345991" cy="768972"/>
            <a:chOff x="1923391" y="3331722"/>
            <a:chExt cx="8345991" cy="768972"/>
          </a:xfrm>
        </p:grpSpPr>
        <p:sp>
          <p:nvSpPr>
            <p:cNvPr id="14" name="Блок-схема: процесс 13"/>
            <p:cNvSpPr/>
            <p:nvPr/>
          </p:nvSpPr>
          <p:spPr>
            <a:xfrm>
              <a:off x="272311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ru-RU" dirty="0"/>
            </a:p>
          </p:txBody>
        </p:sp>
        <p:sp>
          <p:nvSpPr>
            <p:cNvPr id="15" name="Блок-схема: процесс 14"/>
            <p:cNvSpPr/>
            <p:nvPr/>
          </p:nvSpPr>
          <p:spPr>
            <a:xfrm>
              <a:off x="431895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ru-RU" dirty="0"/>
            </a:p>
          </p:txBody>
        </p:sp>
        <p:sp>
          <p:nvSpPr>
            <p:cNvPr id="16" name="Блок-схема: процесс 15"/>
            <p:cNvSpPr/>
            <p:nvPr/>
          </p:nvSpPr>
          <p:spPr>
            <a:xfrm>
              <a:off x="591479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  <a:endParaRPr lang="ru-RU" dirty="0"/>
            </a:p>
          </p:txBody>
        </p:sp>
        <p:sp>
          <p:nvSpPr>
            <p:cNvPr id="17" name="Блок-схема: процесс 16"/>
            <p:cNvSpPr/>
            <p:nvPr/>
          </p:nvSpPr>
          <p:spPr>
            <a:xfrm>
              <a:off x="7510639" y="3331722"/>
              <a:ext cx="1565153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ru-RU" dirty="0"/>
            </a:p>
          </p:txBody>
        </p:sp>
        <p:grpSp>
          <p:nvGrpSpPr>
            <p:cNvPr id="18" name="Группа 17"/>
            <p:cNvGrpSpPr/>
            <p:nvPr/>
          </p:nvGrpSpPr>
          <p:grpSpPr>
            <a:xfrm>
              <a:off x="1923391" y="3711391"/>
              <a:ext cx="8345991" cy="389303"/>
              <a:chOff x="2109358" y="873654"/>
              <a:chExt cx="8345991" cy="389303"/>
            </a:xfrm>
          </p:grpSpPr>
          <p:sp>
            <p:nvSpPr>
              <p:cNvPr id="19" name="Рамка 18"/>
              <p:cNvSpPr/>
              <p:nvPr/>
            </p:nvSpPr>
            <p:spPr>
              <a:xfrm>
                <a:off x="25097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0" name="Рамка 19"/>
              <p:cNvSpPr/>
              <p:nvPr/>
            </p:nvSpPr>
            <p:spPr>
              <a:xfrm>
                <a:off x="29087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1" name="Рамка 20"/>
              <p:cNvSpPr/>
              <p:nvPr/>
            </p:nvSpPr>
            <p:spPr>
              <a:xfrm>
                <a:off x="33076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22" name="Рамка 21"/>
              <p:cNvSpPr/>
              <p:nvPr/>
            </p:nvSpPr>
            <p:spPr>
              <a:xfrm>
                <a:off x="37066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23" name="Рамка 22"/>
              <p:cNvSpPr/>
              <p:nvPr/>
            </p:nvSpPr>
            <p:spPr>
              <a:xfrm>
                <a:off x="41055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24" name="Рамка 23"/>
              <p:cNvSpPr/>
              <p:nvPr/>
            </p:nvSpPr>
            <p:spPr>
              <a:xfrm>
                <a:off x="45045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25" name="Рамка 24"/>
              <p:cNvSpPr/>
              <p:nvPr/>
            </p:nvSpPr>
            <p:spPr>
              <a:xfrm>
                <a:off x="49035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26" name="Рамка 25"/>
              <p:cNvSpPr/>
              <p:nvPr/>
            </p:nvSpPr>
            <p:spPr>
              <a:xfrm>
                <a:off x="53024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27" name="Рамка 26"/>
              <p:cNvSpPr/>
              <p:nvPr/>
            </p:nvSpPr>
            <p:spPr>
              <a:xfrm>
                <a:off x="57014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9</a:t>
                </a:r>
              </a:p>
            </p:txBody>
          </p:sp>
          <p:sp>
            <p:nvSpPr>
              <p:cNvPr id="28" name="Рамка 27"/>
              <p:cNvSpPr/>
              <p:nvPr/>
            </p:nvSpPr>
            <p:spPr>
              <a:xfrm>
                <a:off x="61003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29" name="Рамка 28"/>
              <p:cNvSpPr/>
              <p:nvPr/>
            </p:nvSpPr>
            <p:spPr>
              <a:xfrm>
                <a:off x="64993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30" name="Рамка 29"/>
              <p:cNvSpPr/>
              <p:nvPr/>
            </p:nvSpPr>
            <p:spPr>
              <a:xfrm>
                <a:off x="68983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12</a:t>
                </a:r>
              </a:p>
            </p:txBody>
          </p:sp>
          <p:sp>
            <p:nvSpPr>
              <p:cNvPr id="31" name="Рамка 30"/>
              <p:cNvSpPr/>
              <p:nvPr/>
            </p:nvSpPr>
            <p:spPr>
              <a:xfrm>
                <a:off x="72972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Рамка 31"/>
              <p:cNvSpPr/>
              <p:nvPr/>
            </p:nvSpPr>
            <p:spPr>
              <a:xfrm>
                <a:off x="76962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33" name="Рамка 32"/>
              <p:cNvSpPr/>
              <p:nvPr/>
            </p:nvSpPr>
            <p:spPr>
              <a:xfrm>
                <a:off x="80951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15</a:t>
                </a:r>
              </a:p>
            </p:txBody>
          </p:sp>
          <p:sp>
            <p:nvSpPr>
              <p:cNvPr id="34" name="Рамка 33"/>
              <p:cNvSpPr/>
              <p:nvPr/>
            </p:nvSpPr>
            <p:spPr>
              <a:xfrm>
                <a:off x="849123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16</a:t>
                </a:r>
              </a:p>
            </p:txBody>
          </p:sp>
          <p:sp>
            <p:nvSpPr>
              <p:cNvPr id="35" name="Рамка 34"/>
              <p:cNvSpPr/>
              <p:nvPr/>
            </p:nvSpPr>
            <p:spPr>
              <a:xfrm>
                <a:off x="889019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17</a:t>
                </a:r>
              </a:p>
            </p:txBody>
          </p:sp>
          <p:sp>
            <p:nvSpPr>
              <p:cNvPr id="36" name="Рамка 35"/>
              <p:cNvSpPr/>
              <p:nvPr/>
            </p:nvSpPr>
            <p:spPr>
              <a:xfrm>
                <a:off x="928915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18</a:t>
                </a:r>
              </a:p>
            </p:txBody>
          </p:sp>
          <p:sp>
            <p:nvSpPr>
              <p:cNvPr id="37" name="Рамка 36"/>
              <p:cNvSpPr/>
              <p:nvPr/>
            </p:nvSpPr>
            <p:spPr>
              <a:xfrm>
                <a:off x="9688116" y="873656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19</a:t>
                </a:r>
              </a:p>
            </p:txBody>
          </p:sp>
          <p:sp>
            <p:nvSpPr>
              <p:cNvPr id="38" name="Рамка 37"/>
              <p:cNvSpPr/>
              <p:nvPr/>
            </p:nvSpPr>
            <p:spPr>
              <a:xfrm>
                <a:off x="10084157" y="873655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39" name="Рамка 38"/>
              <p:cNvSpPr/>
              <p:nvPr/>
            </p:nvSpPr>
            <p:spPr>
              <a:xfrm>
                <a:off x="2109358" y="8736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922974" y="1534098"/>
            <a:ext cx="92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Массив</a:t>
            </a:r>
          </a:p>
        </p:txBody>
      </p:sp>
      <p:sp>
        <p:nvSpPr>
          <p:cNvPr id="41" name="Блок-схема: процесс 40"/>
          <p:cNvSpPr/>
          <p:nvPr/>
        </p:nvSpPr>
        <p:spPr>
          <a:xfrm>
            <a:off x="2960616" y="5032358"/>
            <a:ext cx="1568072" cy="3696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</a:t>
            </a:r>
            <a:r>
              <a:rPr lang="ru-RU" dirty="0"/>
              <a:t>Ячейка</a:t>
            </a:r>
            <a:r>
              <a:rPr lang="en-US" dirty="0"/>
              <a:t>2</a:t>
            </a:r>
            <a:endParaRPr lang="ru-RU" dirty="0"/>
          </a:p>
        </p:txBody>
      </p:sp>
      <p:sp>
        <p:nvSpPr>
          <p:cNvPr id="42" name="Двойные фигурные скобки 41"/>
          <p:cNvSpPr/>
          <p:nvPr/>
        </p:nvSpPr>
        <p:spPr>
          <a:xfrm>
            <a:off x="4143291" y="4150691"/>
            <a:ext cx="3319549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cout</a:t>
            </a:r>
            <a:r>
              <a:rPr lang="en-US" dirty="0"/>
              <a:t> &lt;&lt; mass[1] &lt;&lt; </a:t>
            </a:r>
            <a:r>
              <a:rPr lang="en-US" dirty="0" err="1"/>
              <a:t>endl</a:t>
            </a:r>
            <a:r>
              <a:rPr lang="en-US" dirty="0"/>
              <a:t>;</a:t>
            </a:r>
            <a:endParaRPr lang="ru-RU" dirty="0"/>
          </a:p>
        </p:txBody>
      </p:sp>
      <p:sp>
        <p:nvSpPr>
          <p:cNvPr id="43" name="Скругленная прямоугольная выноска 42"/>
          <p:cNvSpPr/>
          <p:nvPr/>
        </p:nvSpPr>
        <p:spPr>
          <a:xfrm>
            <a:off x="471742" y="2625497"/>
            <a:ext cx="1851660" cy="967858"/>
          </a:xfrm>
          <a:prstGeom prst="wedgeRoundRectCallout">
            <a:avLst>
              <a:gd name="adj1" fmla="val 84288"/>
              <a:gd name="adj2" fmla="val 409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Но как тогда обратиться к элементу?</a:t>
            </a:r>
          </a:p>
        </p:txBody>
      </p:sp>
      <p:sp>
        <p:nvSpPr>
          <p:cNvPr id="44" name="Блок-схема: процесс 43"/>
          <p:cNvSpPr/>
          <p:nvPr/>
        </p:nvSpPr>
        <p:spPr>
          <a:xfrm>
            <a:off x="5019030" y="5032358"/>
            <a:ext cx="1568072" cy="3696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 * 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5" name="Плюс 44"/>
          <p:cNvSpPr/>
          <p:nvPr/>
        </p:nvSpPr>
        <p:spPr>
          <a:xfrm>
            <a:off x="4610746" y="5086406"/>
            <a:ext cx="326226" cy="30494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Блок-схема: процесс 45"/>
          <p:cNvSpPr/>
          <p:nvPr/>
        </p:nvSpPr>
        <p:spPr>
          <a:xfrm>
            <a:off x="7077444" y="5032358"/>
            <a:ext cx="1568072" cy="3696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</a:t>
            </a:r>
            <a:r>
              <a:rPr lang="ru-RU" dirty="0"/>
              <a:t>Ячейка6</a:t>
            </a:r>
          </a:p>
        </p:txBody>
      </p:sp>
      <p:sp>
        <p:nvSpPr>
          <p:cNvPr id="47" name="Равно 46"/>
          <p:cNvSpPr/>
          <p:nvPr/>
        </p:nvSpPr>
        <p:spPr>
          <a:xfrm>
            <a:off x="6634681" y="5075436"/>
            <a:ext cx="395183" cy="28353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8" name="Двойные фигурные скобки 47"/>
          <p:cNvSpPr/>
          <p:nvPr/>
        </p:nvSpPr>
        <p:spPr>
          <a:xfrm>
            <a:off x="4140477" y="4530848"/>
            <a:ext cx="3319549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mass[1]</a:t>
            </a:r>
            <a:r>
              <a:rPr lang="ru-RU" dirty="0"/>
              <a:t> </a:t>
            </a:r>
            <a:r>
              <a:rPr lang="en-US" dirty="0">
                <a:sym typeface="Wingdings" panose="05000000000000000000" pitchFamily="2" charset="2"/>
              </a:rPr>
              <a:t> *(mass + 1)</a:t>
            </a:r>
            <a:endParaRPr lang="ru-RU" dirty="0"/>
          </a:p>
        </p:txBody>
      </p:sp>
      <p:sp>
        <p:nvSpPr>
          <p:cNvPr id="49" name="Блок-схема: процесс 48"/>
          <p:cNvSpPr/>
          <p:nvPr/>
        </p:nvSpPr>
        <p:spPr>
          <a:xfrm>
            <a:off x="5019030" y="5875957"/>
            <a:ext cx="1568072" cy="3696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</a:t>
            </a:r>
            <a:r>
              <a:rPr lang="ru-RU" dirty="0"/>
              <a:t>4</a:t>
            </a:r>
          </a:p>
        </p:txBody>
      </p:sp>
      <p:sp>
        <p:nvSpPr>
          <p:cNvPr id="50" name="Равно 49"/>
          <p:cNvSpPr/>
          <p:nvPr/>
        </p:nvSpPr>
        <p:spPr>
          <a:xfrm rot="5400000">
            <a:off x="5602659" y="5497236"/>
            <a:ext cx="395183" cy="28353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90479" y="2817038"/>
            <a:ext cx="26586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sizeof</a:t>
            </a:r>
            <a:r>
              <a:rPr lang="en-US" dirty="0"/>
              <a:t> ( type/variable )</a:t>
            </a:r>
            <a:endParaRPr lang="ru-RU" dirty="0"/>
          </a:p>
          <a:p>
            <a:pPr algn="ctr"/>
            <a:r>
              <a:rPr lang="ru-RU" sz="1400" dirty="0"/>
              <a:t>(размера переменной или типа)</a:t>
            </a:r>
            <a:endParaRPr lang="en-US" sz="1400" dirty="0"/>
          </a:p>
          <a:p>
            <a:pPr algn="ctr"/>
            <a:r>
              <a:rPr lang="ru-RU" sz="1400" dirty="0"/>
              <a:t>Размер массива</a:t>
            </a:r>
            <a:r>
              <a:rPr lang="en-US" sz="1400" dirty="0"/>
              <a:t>:</a:t>
            </a:r>
          </a:p>
          <a:p>
            <a:pPr algn="ctr"/>
            <a:r>
              <a:rPr lang="en-US" sz="1400" dirty="0" err="1"/>
              <a:t>sizeof</a:t>
            </a:r>
            <a:r>
              <a:rPr lang="en-US" sz="1400" dirty="0"/>
              <a:t>(array) / </a:t>
            </a:r>
            <a:r>
              <a:rPr lang="en-US" sz="1400" dirty="0" err="1"/>
              <a:t>sizeof</a:t>
            </a:r>
            <a:r>
              <a:rPr lang="en-US" sz="1400" dirty="0"/>
              <a:t>(array type)</a:t>
            </a:r>
            <a:endParaRPr lang="ru-RU" sz="1400" dirty="0"/>
          </a:p>
        </p:txBody>
      </p:sp>
      <p:pic>
        <p:nvPicPr>
          <p:cNvPr id="52" name="Picture 2" descr="ШО ТУТ ПРОИСХОДИТ, Мем Джеки Чан - Какого черта?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926" y="5032357"/>
            <a:ext cx="2761074" cy="18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Двойные фигурные скобки 53"/>
          <p:cNvSpPr/>
          <p:nvPr/>
        </p:nvSpPr>
        <p:spPr>
          <a:xfrm>
            <a:off x="521833" y="4624251"/>
            <a:ext cx="1751477" cy="1185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lang="en-US" dirty="0"/>
              <a:t>pointer + 1;</a:t>
            </a:r>
          </a:p>
          <a:p>
            <a:pPr algn="ctr"/>
            <a:r>
              <a:rPr lang="en-US" dirty="0"/>
              <a:t>pointer – 2;</a:t>
            </a:r>
          </a:p>
          <a:p>
            <a:pPr algn="ctr"/>
            <a:r>
              <a:rPr lang="en-US" dirty="0"/>
              <a:t>++pointer;</a:t>
            </a:r>
          </a:p>
          <a:p>
            <a:pPr algn="ctr"/>
            <a:r>
              <a:rPr lang="en-US" dirty="0"/>
              <a:t>--pointer;</a:t>
            </a:r>
            <a:endParaRPr lang="ru-RU" dirty="0"/>
          </a:p>
        </p:txBody>
      </p:sp>
      <p:sp>
        <p:nvSpPr>
          <p:cNvPr id="55" name="TextBox 54"/>
          <p:cNvSpPr txBox="1"/>
          <p:nvPr/>
        </p:nvSpPr>
        <p:spPr>
          <a:xfrm>
            <a:off x="179102" y="4161516"/>
            <a:ext cx="254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Арифметика указателей</a:t>
            </a:r>
          </a:p>
        </p:txBody>
      </p:sp>
    </p:spTree>
    <p:extLst>
      <p:ext uri="{BB962C8B-B14F-4D97-AF65-F5344CB8AC3E}">
        <p14:creationId xmlns:p14="http://schemas.microsoft.com/office/powerpoint/2010/main" val="1265907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21" name="Picture 2" descr="Ясно Понятно, Мем Мальчик в спанч боб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589" y="1519741"/>
            <a:ext cx="1682278" cy="168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Группа 2"/>
          <p:cNvGrpSpPr/>
          <p:nvPr/>
        </p:nvGrpSpPr>
        <p:grpSpPr>
          <a:xfrm>
            <a:off x="1606979" y="1100571"/>
            <a:ext cx="8978043" cy="5632311"/>
            <a:chOff x="1657873" y="1100571"/>
            <a:chExt cx="8978043" cy="5632311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1657873" y="1100571"/>
              <a:ext cx="8965948" cy="5632311"/>
              <a:chOff x="730313" y="1452894"/>
              <a:chExt cx="8965948" cy="5632311"/>
            </a:xfrm>
          </p:grpSpPr>
          <p:sp>
            <p:nvSpPr>
              <p:cNvPr id="10" name="Прямоугольник 9"/>
              <p:cNvSpPr/>
              <p:nvPr/>
            </p:nvSpPr>
            <p:spPr>
              <a:xfrm>
                <a:off x="730313" y="1452894"/>
                <a:ext cx="6096000" cy="563231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mass[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4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 {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3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5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13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};</a:t>
                </a:r>
              </a:p>
              <a:p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k =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256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* p = mass;</a:t>
                </a:r>
              </a:p>
              <a:p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mass[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 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&amp;mass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&amp;mass[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0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p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*(p +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sizeof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))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sizeof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*(p +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cout &lt;&lt; *mass +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10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&lt;&lt; endl;</a:t>
                </a:r>
              </a:p>
              <a:p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cout &lt;&lt; mass[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 +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10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&lt;&lt; endl; </a:t>
                </a:r>
              </a:p>
              <a:p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cout &lt;&lt; *(p +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+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10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&lt;&lt; endl; </a:t>
                </a:r>
              </a:p>
              <a:p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*(p +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=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11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cout &lt;&lt; mass[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 &lt;&lt; endl;</a:t>
                </a:r>
              </a:p>
              <a:p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void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*p3 = mass;</a:t>
                </a:r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*(p +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sizeof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))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*(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*)(p3 +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sizeof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))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</p:txBody>
          </p:sp>
          <p:sp>
            <p:nvSpPr>
              <p:cNvPr id="11" name="Прямоугольник 10"/>
              <p:cNvSpPr/>
              <p:nvPr/>
            </p:nvSpPr>
            <p:spPr>
              <a:xfrm>
                <a:off x="8299009" y="2560890"/>
                <a:ext cx="1397252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5</a:t>
                </a:r>
              </a:p>
              <a:p>
                <a:r>
                  <a:rPr lang="ru-RU" dirty="0"/>
                  <a:t>0x61fdf0</a:t>
                </a:r>
              </a:p>
              <a:p>
                <a:r>
                  <a:rPr lang="ru-RU" dirty="0"/>
                  <a:t>0x61fdf0</a:t>
                </a:r>
              </a:p>
              <a:p>
                <a:r>
                  <a:rPr lang="ru-RU" dirty="0"/>
                  <a:t>0x61fdf0</a:t>
                </a:r>
              </a:p>
              <a:p>
                <a:r>
                  <a:rPr lang="ru-RU" dirty="0"/>
                  <a:t>6422000</a:t>
                </a:r>
              </a:p>
              <a:p>
                <a:r>
                  <a:rPr lang="ru-RU" dirty="0"/>
                  <a:t>4</a:t>
                </a:r>
              </a:p>
              <a:p>
                <a:r>
                  <a:rPr lang="ru-RU" dirty="0"/>
                  <a:t>5</a:t>
                </a:r>
              </a:p>
              <a:p>
                <a:r>
                  <a:rPr lang="ru-RU" dirty="0"/>
                  <a:t>13</a:t>
                </a:r>
              </a:p>
              <a:p>
                <a:r>
                  <a:rPr lang="ru-RU" dirty="0"/>
                  <a:t>13</a:t>
                </a:r>
              </a:p>
              <a:p>
                <a:r>
                  <a:rPr lang="ru-RU" dirty="0"/>
                  <a:t>15</a:t>
                </a:r>
                <a:endParaRPr lang="en-US" dirty="0"/>
              </a:p>
              <a:p>
                <a:endParaRPr lang="ru-RU" dirty="0"/>
              </a:p>
              <a:p>
                <a:r>
                  <a:rPr lang="ru-RU" dirty="0"/>
                  <a:t>11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6422000</a:t>
                </a:r>
              </a:p>
              <a:p>
                <a:r>
                  <a:rPr lang="ru-RU" dirty="0"/>
                  <a:t>5</a:t>
                </a:r>
              </a:p>
            </p:txBody>
          </p:sp>
          <p:cxnSp>
            <p:nvCxnSpPr>
              <p:cNvPr id="12" name="Прямая соединительная линия 11"/>
              <p:cNvCxnSpPr/>
              <p:nvPr/>
            </p:nvCxnSpPr>
            <p:spPr>
              <a:xfrm>
                <a:off x="793687" y="5033618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единительная линия 12"/>
              <p:cNvCxnSpPr/>
              <p:nvPr/>
            </p:nvCxnSpPr>
            <p:spPr>
              <a:xfrm>
                <a:off x="762000" y="4787961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/>
              <p:cNvCxnSpPr/>
              <p:nvPr/>
            </p:nvCxnSpPr>
            <p:spPr>
              <a:xfrm>
                <a:off x="793687" y="4523901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единительная линия 14"/>
              <p:cNvCxnSpPr/>
              <p:nvPr/>
            </p:nvCxnSpPr>
            <p:spPr>
              <a:xfrm>
                <a:off x="793687" y="4197976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Прямая соединительная линия 15"/>
              <p:cNvCxnSpPr/>
              <p:nvPr/>
            </p:nvCxnSpPr>
            <p:spPr>
              <a:xfrm>
                <a:off x="793687" y="3971638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Прямая соединительная линия 16"/>
              <p:cNvCxnSpPr/>
              <p:nvPr/>
            </p:nvCxnSpPr>
            <p:spPr>
              <a:xfrm>
                <a:off x="793687" y="3668528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Прямая соединительная линия 17"/>
              <p:cNvCxnSpPr/>
              <p:nvPr/>
            </p:nvCxnSpPr>
            <p:spPr>
              <a:xfrm>
                <a:off x="762000" y="3446539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Прямая соединительная линия 18"/>
              <p:cNvCxnSpPr/>
              <p:nvPr/>
            </p:nvCxnSpPr>
            <p:spPr>
              <a:xfrm>
                <a:off x="793687" y="3157395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Прямая соединительная линия 19"/>
              <p:cNvCxnSpPr/>
              <p:nvPr/>
            </p:nvCxnSpPr>
            <p:spPr>
              <a:xfrm>
                <a:off x="762000" y="2876169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Прямая соединительная линия 21"/>
            <p:cNvCxnSpPr/>
            <p:nvPr/>
          </p:nvCxnSpPr>
          <p:spPr>
            <a:xfrm>
              <a:off x="1721247" y="4960444"/>
              <a:ext cx="89025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/>
            <p:nvPr/>
          </p:nvCxnSpPr>
          <p:spPr>
            <a:xfrm>
              <a:off x="1733342" y="5521759"/>
              <a:ext cx="89025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/>
            <p:nvPr/>
          </p:nvCxnSpPr>
          <p:spPr>
            <a:xfrm>
              <a:off x="1733342" y="6336570"/>
              <a:ext cx="89025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/>
            <p:cNvCxnSpPr/>
            <p:nvPr/>
          </p:nvCxnSpPr>
          <p:spPr>
            <a:xfrm>
              <a:off x="1733342" y="6626282"/>
              <a:ext cx="89025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1490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Пустота, какая она?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8398" y="1103590"/>
            <a:ext cx="6815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Тип </a:t>
            </a:r>
            <a:r>
              <a:rPr lang="en-US" dirty="0"/>
              <a:t>void </a:t>
            </a:r>
            <a:r>
              <a:rPr lang="ru-RU" dirty="0"/>
              <a:t>является пустым типом, или типом пустоты, т.е. предполагается, что если компилятор встречает где либо такую запись он считает что это пустота. Используется это в объявлении функций, для указания отсутствия возвращаемого значения.</a:t>
            </a:r>
            <a:endParaRPr lang="en-US" dirty="0"/>
          </a:p>
          <a:p>
            <a:r>
              <a:rPr lang="ru-RU" dirty="0"/>
              <a:t>Увы, попытка создать переменную типа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u-RU" dirty="0"/>
              <a:t> обречена на провал.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8126994" y="1119510"/>
            <a:ext cx="30268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function(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a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6534" r="7328" b="23777"/>
          <a:stretch/>
        </p:blipFill>
        <p:spPr>
          <a:xfrm>
            <a:off x="4698746" y="2421318"/>
            <a:ext cx="2625505" cy="17424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8398" y="4383605"/>
            <a:ext cx="681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 существует указатель на пустоту, т.е.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u-RU" dirty="0"/>
              <a:t> и вот переменную этого типа создать возможно, потому что указатель на пустоту, несмотря на свое название указывает не на пустоту, он указывает строго на 1 байт, или 1 ячейку памяти, и позволяет ссылаться на какую либо память не зная ее типа, или не обращая внимания на ее тип, а соответственно и обращаться к ней как к переменной другого типа.</a:t>
            </a:r>
            <a:endParaRPr lang="en-US" dirty="0"/>
          </a:p>
        </p:txBody>
      </p:sp>
      <p:pic>
        <p:nvPicPr>
          <p:cNvPr id="13" name="Picture 4" descr="Aleister Crowley(ToAru) :: ToAru (To Aru Majutsu no Index, To Aru Kagaku no  Railgun) :: Aiwass :: Anime (Аниме) / картинки, гифки, прикольные комиксы,  интересные статьи по теме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282" y="4383605"/>
            <a:ext cx="2314575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2689" y="3078072"/>
            <a:ext cx="29622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2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пустоты.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769374" y="1183603"/>
            <a:ext cx="713611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buffer[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{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buffer;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buffer;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*((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&lt;&lt;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-&gt; 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&lt;&lt;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(*((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1 -&gt; 4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&lt;&lt;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-&gt; 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&lt;&lt;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8589934593 -&gt; 8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&lt;&lt;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-&gt; 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&lt;&lt;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-&gt; 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&lt;&lt;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-&gt; 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&lt;&lt;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1 -&gt; 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&lt;&lt;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-&gt; 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&lt;&lt;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4.24399e-314 -&gt; 8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2" descr="My new little business... Или как я парикмахерскую открывать собрался.  Часть 4 | Пикабу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72" y="1644416"/>
            <a:ext cx="4470431" cy="362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5901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1926</TotalTime>
  <Words>3520</Words>
  <Application>Microsoft Office PowerPoint</Application>
  <PresentationFormat>Широкоэкранный</PresentationFormat>
  <Paragraphs>513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Максим</cp:lastModifiedBy>
  <cp:revision>218</cp:revision>
  <dcterms:created xsi:type="dcterms:W3CDTF">2018-10-31T17:08:02Z</dcterms:created>
  <dcterms:modified xsi:type="dcterms:W3CDTF">2025-09-15T05:58:15Z</dcterms:modified>
</cp:coreProperties>
</file>